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0.webp" ContentType="image/webp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media/image24.webp" ContentType="image/webp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4" r:id="rId2"/>
    <p:sldId id="265" r:id="rId3"/>
    <p:sldId id="268" r:id="rId4"/>
    <p:sldId id="261" r:id="rId5"/>
    <p:sldId id="269" r:id="rId6"/>
    <p:sldId id="270" r:id="rId7"/>
    <p:sldId id="299" r:id="rId8"/>
    <p:sldId id="272" r:id="rId9"/>
    <p:sldId id="273" r:id="rId10"/>
    <p:sldId id="274" r:id="rId11"/>
    <p:sldId id="275" r:id="rId12"/>
    <p:sldId id="276" r:id="rId13"/>
    <p:sldId id="300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302" r:id="rId22"/>
    <p:sldId id="288" r:id="rId23"/>
  </p:sldIdLst>
  <p:sldSz cx="12192000" cy="6858000"/>
  <p:notesSz cx="6858000" cy="9144000"/>
  <p:embeddedFontLst>
    <p:embeddedFont>
      <p:font typeface="Apercu" panose="020B0604020202020204" charset="0"/>
      <p:bold r:id="rId26"/>
    </p:embeddedFont>
    <p:embeddedFont>
      <p:font typeface="Apercu Light" panose="020005060300000200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8E"/>
    <a:srgbClr val="000000"/>
    <a:srgbClr val="F49D4A"/>
    <a:srgbClr val="F1841D"/>
    <a:srgbClr val="1A1918"/>
    <a:srgbClr val="8BCED3"/>
    <a:srgbClr val="DADADA"/>
    <a:srgbClr val="9D9D9C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77556" autoAdjust="0"/>
  </p:normalViewPr>
  <p:slideViewPr>
    <p:cSldViewPr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j\Documents\old%20documents\gamla%20dokument\2021\Fastighetsklimatet%202021\Kladd\Varber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j\Documents\old%20documents\gamla%20dokument\2021\Fastighetsklimatet%202021\Kladd\Varber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j\Documents\old%20documents\gamla%20dokument\2021\Fastighetsklimatet%202021\Kladd\V&#228;rnam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j\Documents\old%20documents\gamla%20dokument\2021\Fastighetsklimatet%202021\Kladd\Varber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j\Documents\old%20documents\gamla%20dokument\2021\Fastighetsklimatet%202021\Kladd\Varber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j\Documents\old%20documents\gamla%20dokument\2021\Fastighetsklimatet%202021\Kladd\Varber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j\Documents\old%20documents\gamla%20dokument\2021\Fastighetsklimatet%202021\Kladd\Varber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j\Documents\old%20documents\gamla%20dokument\2021\Fastighetsklimatet%202021\Kladd\Varber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j\Documents\old%20documents\gamla%20dokument\2021\Fastighetsklimatet%202021\Kladd\Varber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j\Documents\old%20documents\gamla%20dokument\2021\Fastighetsklimatet%202021\Kladd\Varber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Blad1!$H$6</c:f>
              <c:strCache>
                <c:ptCount val="1"/>
                <c:pt idx="0">
                  <c:v>Samtliga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2F-441E-9149-820D81A617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Blad1!$G$7:$G$18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Blad1!$H$7:$H$18</c:f>
              <c:numCache>
                <c:formatCode>0</c:formatCode>
                <c:ptCount val="12"/>
                <c:pt idx="0">
                  <c:v>100</c:v>
                </c:pt>
                <c:pt idx="1">
                  <c:v>101</c:v>
                </c:pt>
                <c:pt idx="2">
                  <c:v>99</c:v>
                </c:pt>
                <c:pt idx="3">
                  <c:v>98</c:v>
                </c:pt>
                <c:pt idx="4">
                  <c:v>98</c:v>
                </c:pt>
                <c:pt idx="5">
                  <c:v>96</c:v>
                </c:pt>
                <c:pt idx="6">
                  <c:v>93.864291602172557</c:v>
                </c:pt>
                <c:pt idx="7">
                  <c:v>92.264972888210679</c:v>
                </c:pt>
                <c:pt idx="8">
                  <c:v>93.325668706368575</c:v>
                </c:pt>
                <c:pt idx="9">
                  <c:v>92</c:v>
                </c:pt>
                <c:pt idx="10">
                  <c:v>89</c:v>
                </c:pt>
                <c:pt idx="11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2F-441E-9149-820D81A617CD}"/>
            </c:ext>
          </c:extLst>
        </c:ser>
        <c:ser>
          <c:idx val="1"/>
          <c:order val="1"/>
          <c:tx>
            <c:strRef>
              <c:f>Blad1!$I$6</c:f>
              <c:strCache>
                <c:ptCount val="1"/>
                <c:pt idx="0">
                  <c:v>Varberg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2F-441E-9149-820D81A617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Blad1!$G$7:$G$18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Blad1!$I$7:$I$18</c:f>
              <c:numCache>
                <c:formatCode>0</c:formatCode>
                <c:ptCount val="12"/>
                <c:pt idx="0">
                  <c:v>103</c:v>
                </c:pt>
                <c:pt idx="1">
                  <c:v>103</c:v>
                </c:pt>
                <c:pt idx="2">
                  <c:v>102</c:v>
                </c:pt>
                <c:pt idx="3">
                  <c:v>102</c:v>
                </c:pt>
                <c:pt idx="4">
                  <c:v>100</c:v>
                </c:pt>
                <c:pt idx="5">
                  <c:v>97</c:v>
                </c:pt>
                <c:pt idx="6">
                  <c:v>96.108305825482503</c:v>
                </c:pt>
                <c:pt idx="7">
                  <c:v>90.573927845505253</c:v>
                </c:pt>
                <c:pt idx="8">
                  <c:v>92.200515783791644</c:v>
                </c:pt>
                <c:pt idx="9">
                  <c:v>88</c:v>
                </c:pt>
                <c:pt idx="10">
                  <c:v>90</c:v>
                </c:pt>
                <c:pt idx="11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2F-441E-9149-820D81A617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7207824"/>
        <c:axId val="601902112"/>
      </c:lineChart>
      <c:catAx>
        <c:axId val="48720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1902112"/>
        <c:crosses val="autoZero"/>
        <c:auto val="1"/>
        <c:lblAlgn val="ctr"/>
        <c:lblOffset val="100"/>
        <c:noMultiLvlLbl val="0"/>
      </c:catAx>
      <c:valAx>
        <c:axId val="60190211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720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638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4-4C95-8554-C19778D2670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D74-4C95-8554-C19778D2670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74-4C95-8554-C19778D267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Blad11!$F$46:$F$59</c:f>
              <c:strCache>
                <c:ptCount val="14"/>
                <c:pt idx="0">
                  <c:v>Kontakterna med tjänstemän inom kommunen fungerar bra</c:v>
                </c:pt>
                <c:pt idx="1">
                  <c:v>Mellan kommunala och privata fastighetsägare råder konkurrens på lika villkor</c:v>
                </c:pt>
                <c:pt idx="2">
                  <c:v>Handläggningstiderna inom kommunen är rimliga</c:v>
                </c:pt>
                <c:pt idx="3">
                  <c:v>Mina förutsättningar att i framtiden bedriva lönsam fastighetsverksamhet inom kommunen är goda</c:v>
                </c:pt>
                <c:pt idx="4">
                  <c:v>Att köpa fastigheter inom kommunen är en god investering</c:v>
                </c:pt>
                <c:pt idx="5">
                  <c:v>De kommunala avgifterna är rimliga</c:v>
                </c:pt>
                <c:pt idx="6">
                  <c:v>Planärenden fungerar smidigt i min kommun</c:v>
                </c:pt>
                <c:pt idx="7">
                  <c:v>De allmänna kommunikationerna i anslutning till min fastighetsverksamhet fungerar bra</c:v>
                </c:pt>
                <c:pt idx="8">
                  <c:v>Kommunen informerar om viktiga förändringar i rimlig utsträckning</c:v>
                </c:pt>
                <c:pt idx="9">
                  <c:v>Kontakterna med politiker inom kommunen fungerar bra</c:v>
                </c:pt>
                <c:pt idx="10">
                  <c:v>Näringslivsklimatet är gynnsamt för fastighetsverksamhet</c:v>
                </c:pt>
                <c:pt idx="11">
                  <c:v>Byggärenden fungerar smidigt i min kommun</c:v>
                </c:pt>
                <c:pt idx="12">
                  <c:v>Kommunens krav på fastighetsägarnas sophantering är rimliga</c:v>
                </c:pt>
                <c:pt idx="13">
                  <c:v>Kommunen är engagerad i utvecklingen av centrum</c:v>
                </c:pt>
              </c:strCache>
            </c:strRef>
          </c:cat>
          <c:val>
            <c:numRef>
              <c:f>Blad11!$G$46:$G$59</c:f>
              <c:numCache>
                <c:formatCode>0</c:formatCode>
                <c:ptCount val="14"/>
                <c:pt idx="0">
                  <c:v>-1.849499999999999</c:v>
                </c:pt>
                <c:pt idx="1">
                  <c:v>-1.2415999999999983</c:v>
                </c:pt>
                <c:pt idx="2">
                  <c:v>-0.22910000000000252</c:v>
                </c:pt>
                <c:pt idx="3">
                  <c:v>4.5153999999999996</c:v>
                </c:pt>
                <c:pt idx="4">
                  <c:v>7.2556999999999903</c:v>
                </c:pt>
                <c:pt idx="5">
                  <c:v>7.6292000000000044</c:v>
                </c:pt>
                <c:pt idx="6">
                  <c:v>9.2241</c:v>
                </c:pt>
                <c:pt idx="7">
                  <c:v>10.953800000000001</c:v>
                </c:pt>
                <c:pt idx="8">
                  <c:v>12.211899999999993</c:v>
                </c:pt>
                <c:pt idx="9">
                  <c:v>12.317999999999998</c:v>
                </c:pt>
                <c:pt idx="10">
                  <c:v>14.035000000000011</c:v>
                </c:pt>
                <c:pt idx="11">
                  <c:v>14.445399999999999</c:v>
                </c:pt>
                <c:pt idx="12">
                  <c:v>15.437799999999996</c:v>
                </c:pt>
                <c:pt idx="13">
                  <c:v>19.203100000000006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4-4C95-8554-C19778D267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6610640"/>
        <c:axId val="586608976"/>
      </c:barChart>
      <c:catAx>
        <c:axId val="58661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6608976"/>
        <c:crosses val="autoZero"/>
        <c:auto val="1"/>
        <c:lblAlgn val="ctr"/>
        <c:lblOffset val="100"/>
        <c:noMultiLvlLbl val="0"/>
      </c:catAx>
      <c:valAx>
        <c:axId val="5866089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661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2B-4336-8BCF-65965B93C14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2B-4336-8BCF-65965B93C1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Blad3!$N$19:$N$25</c:f>
              <c:strCache>
                <c:ptCount val="7"/>
                <c:pt idx="0">
                  <c:v>Värnamo</c:v>
                </c:pt>
                <c:pt idx="1">
                  <c:v>Kalmar</c:v>
                </c:pt>
                <c:pt idx="2">
                  <c:v>Falköping</c:v>
                </c:pt>
                <c:pt idx="3">
                  <c:v>Västervik</c:v>
                </c:pt>
                <c:pt idx="4">
                  <c:v>Varberg</c:v>
                </c:pt>
                <c:pt idx="5">
                  <c:v>Skövde</c:v>
                </c:pt>
                <c:pt idx="6">
                  <c:v>Lidköping</c:v>
                </c:pt>
              </c:strCache>
            </c:strRef>
          </c:cat>
          <c:val>
            <c:numRef>
              <c:f>Blad3!$O$19:$O$25</c:f>
              <c:numCache>
                <c:formatCode>General</c:formatCode>
                <c:ptCount val="7"/>
                <c:pt idx="0">
                  <c:v>98</c:v>
                </c:pt>
                <c:pt idx="1">
                  <c:v>96</c:v>
                </c:pt>
                <c:pt idx="2">
                  <c:v>96</c:v>
                </c:pt>
                <c:pt idx="3">
                  <c:v>95</c:v>
                </c:pt>
                <c:pt idx="4">
                  <c:v>95</c:v>
                </c:pt>
                <c:pt idx="5">
                  <c:v>88</c:v>
                </c:pt>
                <c:pt idx="6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2B-4336-8BCF-65965B93C1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0728656"/>
        <c:axId val="601946208"/>
      </c:barChart>
      <c:catAx>
        <c:axId val="61072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1946208"/>
        <c:crosses val="autoZero"/>
        <c:auto val="1"/>
        <c:lblAlgn val="ctr"/>
        <c:lblOffset val="100"/>
        <c:noMultiLvlLbl val="0"/>
      </c:catAx>
      <c:valAx>
        <c:axId val="601946208"/>
        <c:scaling>
          <c:orientation val="minMax"/>
          <c:min val="6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072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Blad4!$I$6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Blad4!$H$7:$H$10</c:f>
              <c:strCache>
                <c:ptCount val="4"/>
                <c:pt idx="0">
                  <c:v>Näringslivsklimatet är gynnsamt för fastighetsverksamhet</c:v>
                </c:pt>
                <c:pt idx="1">
                  <c:v>Mina förutsättningar att i framtiden bedriva lönsam fastighetsverksamhet inom kommunen är goda</c:v>
                </c:pt>
                <c:pt idx="2">
                  <c:v>Att köpa fastigheter inom kommunen är en god investering</c:v>
                </c:pt>
                <c:pt idx="3">
                  <c:v>Mellan kommunala och privata fastighetsägare råder konkurrens på lika villkor</c:v>
                </c:pt>
              </c:strCache>
            </c:strRef>
          </c:cat>
          <c:val>
            <c:numRef>
              <c:f>Blad4!$I$7:$I$10</c:f>
              <c:numCache>
                <c:formatCode>0</c:formatCode>
                <c:ptCount val="4"/>
                <c:pt idx="0">
                  <c:v>65.131699999999995</c:v>
                </c:pt>
                <c:pt idx="1">
                  <c:v>70.4846</c:v>
                </c:pt>
                <c:pt idx="2">
                  <c:v>76.077600000000004</c:v>
                </c:pt>
                <c:pt idx="3">
                  <c:v>47.0749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3-4508-B0EA-94B32EBCAD21}"/>
            </c:ext>
          </c:extLst>
        </c:ser>
        <c:ser>
          <c:idx val="1"/>
          <c:order val="1"/>
          <c:tx>
            <c:strRef>
              <c:f>Blad4!$J$6</c:f>
              <c:strCache>
                <c:ptCount val="1"/>
                <c:pt idx="0">
                  <c:v>Varberg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Blad4!$H$7:$H$10</c:f>
              <c:strCache>
                <c:ptCount val="4"/>
                <c:pt idx="0">
                  <c:v>Näringslivsklimatet är gynnsamt för fastighetsverksamhet</c:v>
                </c:pt>
                <c:pt idx="1">
                  <c:v>Mina förutsättningar att i framtiden bedriva lönsam fastighetsverksamhet inom kommunen är goda</c:v>
                </c:pt>
                <c:pt idx="2">
                  <c:v>Att köpa fastigheter inom kommunen är en god investering</c:v>
                </c:pt>
                <c:pt idx="3">
                  <c:v>Mellan kommunala och privata fastighetsägare råder konkurrens på lika villkor</c:v>
                </c:pt>
              </c:strCache>
            </c:strRef>
          </c:cat>
          <c:val>
            <c:numRef>
              <c:f>Blad4!$J$7:$J$10</c:f>
              <c:numCache>
                <c:formatCode>0</c:formatCode>
                <c:ptCount val="4"/>
                <c:pt idx="0">
                  <c:v>79.166700000000006</c:v>
                </c:pt>
                <c:pt idx="1">
                  <c:v>75</c:v>
                </c:pt>
                <c:pt idx="2">
                  <c:v>83.333299999999994</c:v>
                </c:pt>
                <c:pt idx="3">
                  <c:v>45.833300000000001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3-4508-B0EA-94B32EBCAD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9416672"/>
        <c:axId val="486074256"/>
      </c:barChart>
      <c:catAx>
        <c:axId val="4894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6074256"/>
        <c:crosses val="autoZero"/>
        <c:auto val="1"/>
        <c:lblAlgn val="ctr"/>
        <c:lblOffset val="100"/>
        <c:noMultiLvlLbl val="0"/>
      </c:catAx>
      <c:valAx>
        <c:axId val="4860742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941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Blad5!$F$7</c:f>
              <c:strCache>
                <c:ptCount val="1"/>
                <c:pt idx="0">
                  <c:v>Mellan kommunala och privata fastighetsägare råder konkurrens på lika villkor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Blad5!$G$6:$R$6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Blad5!$G$7:$R$7</c:f>
              <c:numCache>
                <c:formatCode>0</c:formatCode>
                <c:ptCount val="12"/>
                <c:pt idx="0">
                  <c:v>38.333300000000001</c:v>
                </c:pt>
                <c:pt idx="1">
                  <c:v>43.8596</c:v>
                </c:pt>
                <c:pt idx="2">
                  <c:v>35.087699999999998</c:v>
                </c:pt>
                <c:pt idx="3">
                  <c:v>38.8889</c:v>
                </c:pt>
                <c:pt idx="4">
                  <c:v>33.333300000000001</c:v>
                </c:pt>
                <c:pt idx="5">
                  <c:v>35.087699999999998</c:v>
                </c:pt>
                <c:pt idx="6">
                  <c:v>58.974400000000003</c:v>
                </c:pt>
                <c:pt idx="7">
                  <c:v>34.482799999999997</c:v>
                </c:pt>
                <c:pt idx="8">
                  <c:v>43.8596</c:v>
                </c:pt>
                <c:pt idx="9">
                  <c:v>40.476199999999999</c:v>
                </c:pt>
                <c:pt idx="10">
                  <c:v>50.909100000000002</c:v>
                </c:pt>
                <c:pt idx="11">
                  <c:v>45.833300000000001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71-454F-B19C-DA456A4520CA}"/>
            </c:ext>
          </c:extLst>
        </c:ser>
        <c:ser>
          <c:idx val="1"/>
          <c:order val="1"/>
          <c:tx>
            <c:strRef>
              <c:f>Blad5!$F$8</c:f>
              <c:strCache>
                <c:ptCount val="1"/>
                <c:pt idx="0">
                  <c:v>Näringslivsklimatet är gynnsamt för fastighetsverksamhet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Blad5!$G$6:$R$6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Blad5!$G$8:$R$8</c:f>
              <c:numCache>
                <c:formatCode>0</c:formatCode>
                <c:ptCount val="12"/>
                <c:pt idx="0">
                  <c:v>80</c:v>
                </c:pt>
                <c:pt idx="1">
                  <c:v>85.9649</c:v>
                </c:pt>
                <c:pt idx="2">
                  <c:v>78.947400000000002</c:v>
                </c:pt>
                <c:pt idx="3">
                  <c:v>74.074100000000001</c:v>
                </c:pt>
                <c:pt idx="4">
                  <c:v>75.438599999999994</c:v>
                </c:pt>
                <c:pt idx="5">
                  <c:v>80.701800000000006</c:v>
                </c:pt>
                <c:pt idx="6">
                  <c:v>76.923100000000005</c:v>
                </c:pt>
                <c:pt idx="7">
                  <c:v>79.310299999999998</c:v>
                </c:pt>
                <c:pt idx="8">
                  <c:v>84.210499999999996</c:v>
                </c:pt>
                <c:pt idx="9">
                  <c:v>59.523800000000001</c:v>
                </c:pt>
                <c:pt idx="10">
                  <c:v>78.181799999999996</c:v>
                </c:pt>
                <c:pt idx="11">
                  <c:v>79.166700000000006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71-454F-B19C-DA456A4520CA}"/>
            </c:ext>
          </c:extLst>
        </c:ser>
        <c:ser>
          <c:idx val="2"/>
          <c:order val="2"/>
          <c:tx>
            <c:strRef>
              <c:f>Blad5!$F$9</c:f>
              <c:strCache>
                <c:ptCount val="1"/>
                <c:pt idx="0">
                  <c:v>Mina förutsättningar att i framtiden bedriva lönsam fastighetsverksamhet inom kommunen är goda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Blad5!$G$6:$R$6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Blad5!$G$9:$R$9</c:f>
              <c:numCache>
                <c:formatCode>0</c:formatCode>
                <c:ptCount val="12"/>
                <c:pt idx="0">
                  <c:v>76.666700000000006</c:v>
                </c:pt>
                <c:pt idx="1">
                  <c:v>78.947400000000002</c:v>
                </c:pt>
                <c:pt idx="2">
                  <c:v>78.947400000000002</c:v>
                </c:pt>
                <c:pt idx="3">
                  <c:v>72.222200000000001</c:v>
                </c:pt>
                <c:pt idx="4">
                  <c:v>82.456100000000006</c:v>
                </c:pt>
                <c:pt idx="5">
                  <c:v>78.947400000000002</c:v>
                </c:pt>
                <c:pt idx="6">
                  <c:v>71.794899999999998</c:v>
                </c:pt>
                <c:pt idx="7">
                  <c:v>74.137900000000002</c:v>
                </c:pt>
                <c:pt idx="8">
                  <c:v>71.9298</c:v>
                </c:pt>
                <c:pt idx="9">
                  <c:v>78.571399999999997</c:v>
                </c:pt>
                <c:pt idx="10">
                  <c:v>67.2727</c:v>
                </c:pt>
                <c:pt idx="11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71-454F-B19C-DA456A4520CA}"/>
            </c:ext>
          </c:extLst>
        </c:ser>
        <c:ser>
          <c:idx val="3"/>
          <c:order val="3"/>
          <c:tx>
            <c:strRef>
              <c:f>Blad5!$F$10</c:f>
              <c:strCache>
                <c:ptCount val="1"/>
                <c:pt idx="0">
                  <c:v>Att köpa fastigheter inom kommunen är en god investering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Blad5!$G$6:$R$6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Blad5!$G$10:$R$10</c:f>
              <c:numCache>
                <c:formatCode>0</c:formatCode>
                <c:ptCount val="12"/>
                <c:pt idx="0">
                  <c:v>76.666700000000006</c:v>
                </c:pt>
                <c:pt idx="1">
                  <c:v>77.192999999999998</c:v>
                </c:pt>
                <c:pt idx="2">
                  <c:v>75.438599999999994</c:v>
                </c:pt>
                <c:pt idx="3">
                  <c:v>75.925899999999999</c:v>
                </c:pt>
                <c:pt idx="4">
                  <c:v>78.947400000000002</c:v>
                </c:pt>
                <c:pt idx="5">
                  <c:v>75.438599999999994</c:v>
                </c:pt>
                <c:pt idx="6">
                  <c:v>87.179500000000004</c:v>
                </c:pt>
                <c:pt idx="7">
                  <c:v>79.310299999999998</c:v>
                </c:pt>
                <c:pt idx="8">
                  <c:v>70.175399999999996</c:v>
                </c:pt>
                <c:pt idx="9">
                  <c:v>78.571399999999997</c:v>
                </c:pt>
                <c:pt idx="10">
                  <c:v>74.545500000000004</c:v>
                </c:pt>
                <c:pt idx="11">
                  <c:v>83.333299999999994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71-454F-B19C-DA456A452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2848016"/>
        <c:axId val="672971616"/>
      </c:lineChart>
      <c:catAx>
        <c:axId val="48284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2971616"/>
        <c:crosses val="autoZero"/>
        <c:auto val="1"/>
        <c:lblAlgn val="ctr"/>
        <c:lblOffset val="100"/>
        <c:noMultiLvlLbl val="0"/>
      </c:catAx>
      <c:valAx>
        <c:axId val="6729716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284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Blad6!$G$7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Blad6!$F$8:$F$13</c:f>
              <c:strCache>
                <c:ptCount val="6"/>
                <c:pt idx="0">
                  <c:v>De allmänna kommunikationerna i anslutning till min fastighetsverksamhet fungerar bra</c:v>
                </c:pt>
                <c:pt idx="1">
                  <c:v>De kommunala avgifterna är rimliga</c:v>
                </c:pt>
                <c:pt idx="2">
                  <c:v>Kommunens krav på fastighetsägarnas sophantering är rimliga</c:v>
                </c:pt>
                <c:pt idx="3">
                  <c:v>Planärenden fungerar smidigt i min kommun</c:v>
                </c:pt>
                <c:pt idx="4">
                  <c:v>Byggärenden fungerar smidigt i min kommun</c:v>
                </c:pt>
                <c:pt idx="5">
                  <c:v>Handläggningstiderna inom kommunen är rimliga</c:v>
                </c:pt>
              </c:strCache>
            </c:strRef>
          </c:cat>
          <c:val>
            <c:numRef>
              <c:f>Blad6!$G$8:$G$13</c:f>
              <c:numCache>
                <c:formatCode>0</c:formatCode>
                <c:ptCount val="6"/>
                <c:pt idx="0">
                  <c:v>89.046199999999999</c:v>
                </c:pt>
                <c:pt idx="1">
                  <c:v>59.037500000000001</c:v>
                </c:pt>
                <c:pt idx="2">
                  <c:v>72.062200000000004</c:v>
                </c:pt>
                <c:pt idx="3">
                  <c:v>40.7759</c:v>
                </c:pt>
                <c:pt idx="4">
                  <c:v>43.887900000000002</c:v>
                </c:pt>
                <c:pt idx="5">
                  <c:v>41.895800000000001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8-4F65-9781-A35067A9B9DB}"/>
            </c:ext>
          </c:extLst>
        </c:ser>
        <c:ser>
          <c:idx val="1"/>
          <c:order val="1"/>
          <c:tx>
            <c:strRef>
              <c:f>Blad6!$H$7</c:f>
              <c:strCache>
                <c:ptCount val="1"/>
                <c:pt idx="0">
                  <c:v>Varberg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Blad6!$F$8:$F$13</c:f>
              <c:strCache>
                <c:ptCount val="6"/>
                <c:pt idx="0">
                  <c:v>De allmänna kommunikationerna i anslutning till min fastighetsverksamhet fungerar bra</c:v>
                </c:pt>
                <c:pt idx="1">
                  <c:v>De kommunala avgifterna är rimliga</c:v>
                </c:pt>
                <c:pt idx="2">
                  <c:v>Kommunens krav på fastighetsägarnas sophantering är rimliga</c:v>
                </c:pt>
                <c:pt idx="3">
                  <c:v>Planärenden fungerar smidigt i min kommun</c:v>
                </c:pt>
                <c:pt idx="4">
                  <c:v>Byggärenden fungerar smidigt i min kommun</c:v>
                </c:pt>
                <c:pt idx="5">
                  <c:v>Handläggningstiderna inom kommunen är rimliga</c:v>
                </c:pt>
              </c:strCache>
            </c:strRef>
          </c:cat>
          <c:val>
            <c:numRef>
              <c:f>Blad6!$H$8:$H$13</c:f>
              <c:numCache>
                <c:formatCode>0</c:formatCode>
                <c:ptCount val="6"/>
                <c:pt idx="0">
                  <c:v>100</c:v>
                </c:pt>
                <c:pt idx="1">
                  <c:v>66.666700000000006</c:v>
                </c:pt>
                <c:pt idx="2">
                  <c:v>87.5</c:v>
                </c:pt>
                <c:pt idx="3">
                  <c:v>50</c:v>
                </c:pt>
                <c:pt idx="4">
                  <c:v>58.333300000000001</c:v>
                </c:pt>
                <c:pt idx="5">
                  <c:v>41.666699999999999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8-4F65-9781-A35067A9B9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1798480"/>
        <c:axId val="672993664"/>
      </c:barChart>
      <c:catAx>
        <c:axId val="61179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2993664"/>
        <c:crosses val="autoZero"/>
        <c:auto val="1"/>
        <c:lblAlgn val="ctr"/>
        <c:lblOffset val="100"/>
        <c:noMultiLvlLbl val="0"/>
      </c:catAx>
      <c:valAx>
        <c:axId val="67299366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179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Blad7!$F$8</c:f>
              <c:strCache>
                <c:ptCount val="1"/>
                <c:pt idx="0">
                  <c:v>De allmänna kommunikationerna fungerar bra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Blad7!$G$7:$R$7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Blad7!$G$8:$R$8</c:f>
              <c:numCache>
                <c:formatCode>0</c:formatCode>
                <c:ptCount val="12"/>
                <c:pt idx="0">
                  <c:v>86.666700000000006</c:v>
                </c:pt>
                <c:pt idx="1">
                  <c:v>92.982500000000002</c:v>
                </c:pt>
                <c:pt idx="2">
                  <c:v>89.473699999999994</c:v>
                </c:pt>
                <c:pt idx="3">
                  <c:v>85.185199999999995</c:v>
                </c:pt>
                <c:pt idx="4">
                  <c:v>85.9649</c:v>
                </c:pt>
                <c:pt idx="5">
                  <c:v>78.947400000000002</c:v>
                </c:pt>
                <c:pt idx="6">
                  <c:v>79.487200000000001</c:v>
                </c:pt>
                <c:pt idx="7">
                  <c:v>89.655199999999994</c:v>
                </c:pt>
                <c:pt idx="8">
                  <c:v>78.947400000000002</c:v>
                </c:pt>
                <c:pt idx="9">
                  <c:v>83.333299999999994</c:v>
                </c:pt>
                <c:pt idx="10">
                  <c:v>80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91-4DC9-BEBA-F45C2AA788A1}"/>
            </c:ext>
          </c:extLst>
        </c:ser>
        <c:ser>
          <c:idx val="1"/>
          <c:order val="1"/>
          <c:tx>
            <c:strRef>
              <c:f>Blad7!$F$9</c:f>
              <c:strCache>
                <c:ptCount val="1"/>
                <c:pt idx="0">
                  <c:v>De kommunala avgifterna är rimliga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Blad7!$G$7:$R$7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Blad7!$G$9:$R$9</c:f>
              <c:numCache>
                <c:formatCode>0</c:formatCode>
                <c:ptCount val="12"/>
                <c:pt idx="0">
                  <c:v>66.666700000000006</c:v>
                </c:pt>
                <c:pt idx="1">
                  <c:v>82.456100000000006</c:v>
                </c:pt>
                <c:pt idx="2">
                  <c:v>68.421099999999996</c:v>
                </c:pt>
                <c:pt idx="3">
                  <c:v>72.222200000000001</c:v>
                </c:pt>
                <c:pt idx="4">
                  <c:v>66.666700000000006</c:v>
                </c:pt>
                <c:pt idx="5">
                  <c:v>61.403500000000001</c:v>
                </c:pt>
                <c:pt idx="6">
                  <c:v>79.487200000000001</c:v>
                </c:pt>
                <c:pt idx="7">
                  <c:v>51.7241</c:v>
                </c:pt>
                <c:pt idx="8">
                  <c:v>70.175399999999996</c:v>
                </c:pt>
                <c:pt idx="9">
                  <c:v>54.761899999999997</c:v>
                </c:pt>
                <c:pt idx="10">
                  <c:v>63.636400000000002</c:v>
                </c:pt>
                <c:pt idx="11">
                  <c:v>66.666700000000006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91-4DC9-BEBA-F45C2AA788A1}"/>
            </c:ext>
          </c:extLst>
        </c:ser>
        <c:ser>
          <c:idx val="2"/>
          <c:order val="2"/>
          <c:tx>
            <c:strRef>
              <c:f>Blad7!$F$10</c:f>
              <c:strCache>
                <c:ptCount val="1"/>
                <c:pt idx="0">
                  <c:v>Kommunens krav på fastighetsägarnas sophantering är rimliga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Blad7!$G$7:$R$7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Blad7!$G$10:$R$10</c:f>
              <c:numCache>
                <c:formatCode>0</c:formatCode>
                <c:ptCount val="12"/>
                <c:pt idx="0">
                  <c:v>86.666700000000006</c:v>
                </c:pt>
                <c:pt idx="1">
                  <c:v>82.456100000000006</c:v>
                </c:pt>
                <c:pt idx="2">
                  <c:v>94.736800000000002</c:v>
                </c:pt>
                <c:pt idx="3">
                  <c:v>88.888900000000007</c:v>
                </c:pt>
                <c:pt idx="4">
                  <c:v>85.9649</c:v>
                </c:pt>
                <c:pt idx="5">
                  <c:v>73.684200000000004</c:v>
                </c:pt>
                <c:pt idx="6">
                  <c:v>74.358999999999995</c:v>
                </c:pt>
                <c:pt idx="7">
                  <c:v>74.137900000000002</c:v>
                </c:pt>
                <c:pt idx="8">
                  <c:v>71.9298</c:v>
                </c:pt>
                <c:pt idx="9">
                  <c:v>83.333299999999994</c:v>
                </c:pt>
                <c:pt idx="10">
                  <c:v>83.636399999999995</c:v>
                </c:pt>
                <c:pt idx="11">
                  <c:v>87.5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91-4DC9-BEBA-F45C2AA788A1}"/>
            </c:ext>
          </c:extLst>
        </c:ser>
        <c:ser>
          <c:idx val="3"/>
          <c:order val="3"/>
          <c:tx>
            <c:strRef>
              <c:f>Blad7!$F$11</c:f>
              <c:strCache>
                <c:ptCount val="1"/>
                <c:pt idx="0">
                  <c:v>Planärenden fungerar smidigt i min kommun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Blad7!$G$7:$R$7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Blad7!$G$11:$R$11</c:f>
              <c:numCache>
                <c:formatCode>0</c:formatCode>
                <c:ptCount val="12"/>
                <c:pt idx="0">
                  <c:v>55</c:v>
                </c:pt>
                <c:pt idx="1">
                  <c:v>47.368400000000001</c:v>
                </c:pt>
                <c:pt idx="2">
                  <c:v>40.350900000000003</c:v>
                </c:pt>
                <c:pt idx="3">
                  <c:v>38.8889</c:v>
                </c:pt>
                <c:pt idx="4">
                  <c:v>49.122799999999998</c:v>
                </c:pt>
                <c:pt idx="5">
                  <c:v>31.578900000000001</c:v>
                </c:pt>
                <c:pt idx="6">
                  <c:v>28.205100000000002</c:v>
                </c:pt>
                <c:pt idx="7">
                  <c:v>31.034500000000001</c:v>
                </c:pt>
                <c:pt idx="8">
                  <c:v>31.578900000000001</c:v>
                </c:pt>
                <c:pt idx="9">
                  <c:v>16.666699999999999</c:v>
                </c:pt>
                <c:pt idx="10">
                  <c:v>27.2727</c:v>
                </c:pt>
                <c:pt idx="1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91-4DC9-BEBA-F45C2AA788A1}"/>
            </c:ext>
          </c:extLst>
        </c:ser>
        <c:ser>
          <c:idx val="4"/>
          <c:order val="4"/>
          <c:tx>
            <c:strRef>
              <c:f>Blad7!$F$12</c:f>
              <c:strCache>
                <c:ptCount val="1"/>
                <c:pt idx="0">
                  <c:v>Byggärenden fungerar smidigt i min kommun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Blad7!$G$7:$R$7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Blad7!$G$12:$R$12</c:f>
              <c:numCache>
                <c:formatCode>0</c:formatCode>
                <c:ptCount val="12"/>
                <c:pt idx="0">
                  <c:v>73.333299999999994</c:v>
                </c:pt>
                <c:pt idx="1">
                  <c:v>64.912300000000002</c:v>
                </c:pt>
                <c:pt idx="2">
                  <c:v>54.386000000000003</c:v>
                </c:pt>
                <c:pt idx="3">
                  <c:v>53.703699999999998</c:v>
                </c:pt>
                <c:pt idx="4">
                  <c:v>54.386000000000003</c:v>
                </c:pt>
                <c:pt idx="5">
                  <c:v>36.842100000000002</c:v>
                </c:pt>
                <c:pt idx="6">
                  <c:v>35.897399999999998</c:v>
                </c:pt>
                <c:pt idx="7">
                  <c:v>32.758600000000001</c:v>
                </c:pt>
                <c:pt idx="8">
                  <c:v>35.087699999999998</c:v>
                </c:pt>
                <c:pt idx="9">
                  <c:v>21.428599999999999</c:v>
                </c:pt>
                <c:pt idx="10">
                  <c:v>34.545499999999997</c:v>
                </c:pt>
                <c:pt idx="11">
                  <c:v>58.333300000000001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91-4DC9-BEBA-F45C2AA788A1}"/>
            </c:ext>
          </c:extLst>
        </c:ser>
        <c:ser>
          <c:idx val="5"/>
          <c:order val="5"/>
          <c:tx>
            <c:strRef>
              <c:f>Blad7!$F$13</c:f>
              <c:strCache>
                <c:ptCount val="1"/>
                <c:pt idx="0">
                  <c:v>Handläggningstiderna inom kommunen är rimliga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Blad7!$G$7:$R$7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Blad7!$G$13:$R$13</c:f>
              <c:numCache>
                <c:formatCode>0</c:formatCode>
                <c:ptCount val="12"/>
                <c:pt idx="0">
                  <c:v>66.666700000000006</c:v>
                </c:pt>
                <c:pt idx="1">
                  <c:v>56.1404</c:v>
                </c:pt>
                <c:pt idx="2">
                  <c:v>45.613999999999997</c:v>
                </c:pt>
                <c:pt idx="3">
                  <c:v>44.444400000000002</c:v>
                </c:pt>
                <c:pt idx="4">
                  <c:v>42.1053</c:v>
                </c:pt>
                <c:pt idx="5">
                  <c:v>31.578900000000001</c:v>
                </c:pt>
                <c:pt idx="6">
                  <c:v>25.640999999999998</c:v>
                </c:pt>
                <c:pt idx="7">
                  <c:v>27.586200000000002</c:v>
                </c:pt>
                <c:pt idx="8">
                  <c:v>21.052600000000002</c:v>
                </c:pt>
                <c:pt idx="9">
                  <c:v>14.2857</c:v>
                </c:pt>
                <c:pt idx="10">
                  <c:v>32.7273</c:v>
                </c:pt>
                <c:pt idx="11">
                  <c:v>41.666699999999999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91-4DC9-BEBA-F45C2AA78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5391200"/>
        <c:axId val="1055385792"/>
      </c:lineChart>
      <c:catAx>
        <c:axId val="10553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5385792"/>
        <c:crosses val="autoZero"/>
        <c:auto val="1"/>
        <c:lblAlgn val="ctr"/>
        <c:lblOffset val="100"/>
        <c:noMultiLvlLbl val="0"/>
      </c:catAx>
      <c:valAx>
        <c:axId val="10553857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539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Blad8!$H$6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Blad8!$G$7:$G$10</c:f>
              <c:strCache>
                <c:ptCount val="4"/>
                <c:pt idx="0">
                  <c:v>Kommunen är engagerad i utvecklingen av centrum</c:v>
                </c:pt>
                <c:pt idx="1">
                  <c:v>Kontakterna med tjänstemän inom kommunen fungerar bra</c:v>
                </c:pt>
                <c:pt idx="2">
                  <c:v>Kontakterna med politiker inom kommunen fungerar bra</c:v>
                </c:pt>
                <c:pt idx="3">
                  <c:v>Kommunen informerar om viktiga förändringar i rimlig utsträckning</c:v>
                </c:pt>
              </c:strCache>
            </c:strRef>
          </c:cat>
          <c:val>
            <c:numRef>
              <c:f>Blad8!$H$7:$H$10</c:f>
              <c:numCache>
                <c:formatCode>0</c:formatCode>
                <c:ptCount val="4"/>
                <c:pt idx="0">
                  <c:v>59.9636</c:v>
                </c:pt>
                <c:pt idx="1">
                  <c:v>60.1828</c:v>
                </c:pt>
                <c:pt idx="2">
                  <c:v>41.848700000000001</c:v>
                </c:pt>
                <c:pt idx="3">
                  <c:v>58.621400000000001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A-474D-BC52-5A1605B2D2D4}"/>
            </c:ext>
          </c:extLst>
        </c:ser>
        <c:ser>
          <c:idx val="1"/>
          <c:order val="1"/>
          <c:tx>
            <c:strRef>
              <c:f>Blad8!$I$6</c:f>
              <c:strCache>
                <c:ptCount val="1"/>
                <c:pt idx="0">
                  <c:v>Varberg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Blad8!$G$7:$G$10</c:f>
              <c:strCache>
                <c:ptCount val="4"/>
                <c:pt idx="0">
                  <c:v>Kommunen är engagerad i utvecklingen av centrum</c:v>
                </c:pt>
                <c:pt idx="1">
                  <c:v>Kontakterna med tjänstemän inom kommunen fungerar bra</c:v>
                </c:pt>
                <c:pt idx="2">
                  <c:v>Kontakterna med politiker inom kommunen fungerar bra</c:v>
                </c:pt>
                <c:pt idx="3">
                  <c:v>Kommunen informerar om viktiga förändringar i rimlig utsträckning</c:v>
                </c:pt>
              </c:strCache>
            </c:strRef>
          </c:cat>
          <c:val>
            <c:numRef>
              <c:f>Blad8!$I$7:$I$10</c:f>
              <c:numCache>
                <c:formatCode>0</c:formatCode>
                <c:ptCount val="4"/>
                <c:pt idx="0">
                  <c:v>79.166700000000006</c:v>
                </c:pt>
                <c:pt idx="1">
                  <c:v>58.333300000000001</c:v>
                </c:pt>
                <c:pt idx="2">
                  <c:v>54.166699999999999</c:v>
                </c:pt>
                <c:pt idx="3">
                  <c:v>70.833299999999994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A-474D-BC52-5A1605B2D2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5888128"/>
        <c:axId val="672983680"/>
      </c:barChart>
      <c:catAx>
        <c:axId val="48588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2983680"/>
        <c:crosses val="autoZero"/>
        <c:auto val="1"/>
        <c:lblAlgn val="ctr"/>
        <c:lblOffset val="100"/>
        <c:noMultiLvlLbl val="0"/>
      </c:catAx>
      <c:valAx>
        <c:axId val="6729836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588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Blad9!$H$8</c:f>
              <c:strCache>
                <c:ptCount val="1"/>
                <c:pt idx="0">
                  <c:v>Kommunen är engagerad i utvecklingen av centrum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Blad9!$I$7:$T$7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Blad9!$I$8:$T$8</c:f>
              <c:numCache>
                <c:formatCode>0</c:formatCode>
                <c:ptCount val="12"/>
                <c:pt idx="0">
                  <c:v>83.333299999999994</c:v>
                </c:pt>
                <c:pt idx="1">
                  <c:v>80.701800000000006</c:v>
                </c:pt>
                <c:pt idx="2">
                  <c:v>75.438599999999994</c:v>
                </c:pt>
                <c:pt idx="3">
                  <c:v>72.222200000000001</c:v>
                </c:pt>
                <c:pt idx="4">
                  <c:v>73.684200000000004</c:v>
                </c:pt>
                <c:pt idx="5">
                  <c:v>75.438599999999994</c:v>
                </c:pt>
                <c:pt idx="6">
                  <c:v>66.666700000000006</c:v>
                </c:pt>
                <c:pt idx="7">
                  <c:v>86.206900000000005</c:v>
                </c:pt>
                <c:pt idx="8">
                  <c:v>78.947400000000002</c:v>
                </c:pt>
                <c:pt idx="9">
                  <c:v>80.952399999999997</c:v>
                </c:pt>
                <c:pt idx="10">
                  <c:v>69.090900000000005</c:v>
                </c:pt>
                <c:pt idx="11">
                  <c:v>79.166700000000006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24-48AC-990E-5962FAEAFCC0}"/>
            </c:ext>
          </c:extLst>
        </c:ser>
        <c:ser>
          <c:idx val="1"/>
          <c:order val="1"/>
          <c:tx>
            <c:strRef>
              <c:f>Blad9!$H$9</c:f>
              <c:strCache>
                <c:ptCount val="1"/>
                <c:pt idx="0">
                  <c:v>Kontakterna med tjänstemän inom kommunen fungerar bra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Blad9!$I$7:$T$7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Blad9!$I$9:$T$9</c:f>
              <c:numCache>
                <c:formatCode>0</c:formatCode>
                <c:ptCount val="12"/>
                <c:pt idx="0">
                  <c:v>76.666700000000006</c:v>
                </c:pt>
                <c:pt idx="1">
                  <c:v>77.192999999999998</c:v>
                </c:pt>
                <c:pt idx="2">
                  <c:v>64.912300000000002</c:v>
                </c:pt>
                <c:pt idx="3">
                  <c:v>66.666700000000006</c:v>
                </c:pt>
                <c:pt idx="4">
                  <c:v>59.649099999999997</c:v>
                </c:pt>
                <c:pt idx="5">
                  <c:v>56.1404</c:v>
                </c:pt>
                <c:pt idx="6">
                  <c:v>58.974400000000003</c:v>
                </c:pt>
                <c:pt idx="7">
                  <c:v>60.344799999999999</c:v>
                </c:pt>
                <c:pt idx="8">
                  <c:v>50.877200000000002</c:v>
                </c:pt>
                <c:pt idx="9">
                  <c:v>47.619</c:v>
                </c:pt>
                <c:pt idx="10">
                  <c:v>54.545499999999997</c:v>
                </c:pt>
                <c:pt idx="11">
                  <c:v>58.333300000000001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24-48AC-990E-5962FAEAFCC0}"/>
            </c:ext>
          </c:extLst>
        </c:ser>
        <c:ser>
          <c:idx val="2"/>
          <c:order val="2"/>
          <c:tx>
            <c:strRef>
              <c:f>Blad9!$H$10</c:f>
              <c:strCache>
                <c:ptCount val="1"/>
                <c:pt idx="0">
                  <c:v>Kontakterna med politiker inom kommunen fungerar bra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Blad9!$I$7:$T$7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Blad9!$I$10:$T$10</c:f>
              <c:numCache>
                <c:formatCode>0</c:formatCode>
                <c:ptCount val="12"/>
                <c:pt idx="0">
                  <c:v>51.666699999999999</c:v>
                </c:pt>
                <c:pt idx="1">
                  <c:v>56.1404</c:v>
                </c:pt>
                <c:pt idx="2">
                  <c:v>42.1053</c:v>
                </c:pt>
                <c:pt idx="3">
                  <c:v>29.6296</c:v>
                </c:pt>
                <c:pt idx="4">
                  <c:v>35.087699999999998</c:v>
                </c:pt>
                <c:pt idx="5">
                  <c:v>28.0702</c:v>
                </c:pt>
                <c:pt idx="6">
                  <c:v>46.153799999999997</c:v>
                </c:pt>
                <c:pt idx="7">
                  <c:v>53.448300000000003</c:v>
                </c:pt>
                <c:pt idx="8">
                  <c:v>43.8596</c:v>
                </c:pt>
                <c:pt idx="9">
                  <c:v>35.714300000000001</c:v>
                </c:pt>
                <c:pt idx="10">
                  <c:v>58.181800000000003</c:v>
                </c:pt>
                <c:pt idx="11">
                  <c:v>54.166699999999999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24-48AC-990E-5962FAEAFCC0}"/>
            </c:ext>
          </c:extLst>
        </c:ser>
        <c:ser>
          <c:idx val="3"/>
          <c:order val="3"/>
          <c:tx>
            <c:strRef>
              <c:f>Blad9!$H$11</c:f>
              <c:strCache>
                <c:ptCount val="1"/>
                <c:pt idx="0">
                  <c:v>Kommunen informerar om viktiga förändringar i rimlig utsträckning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Blad9!$I$7:$T$7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Blad9!$I$11:$T$11</c:f>
              <c:numCache>
                <c:formatCode>0</c:formatCode>
                <c:ptCount val="12"/>
                <c:pt idx="0">
                  <c:v>71.666700000000006</c:v>
                </c:pt>
                <c:pt idx="1">
                  <c:v>70.175399999999996</c:v>
                </c:pt>
                <c:pt idx="2">
                  <c:v>68.421099999999996</c:v>
                </c:pt>
                <c:pt idx="3">
                  <c:v>62.963000000000001</c:v>
                </c:pt>
                <c:pt idx="4">
                  <c:v>75.438599999999994</c:v>
                </c:pt>
                <c:pt idx="5">
                  <c:v>43.8596</c:v>
                </c:pt>
                <c:pt idx="6">
                  <c:v>66.666700000000006</c:v>
                </c:pt>
                <c:pt idx="7">
                  <c:v>63.793100000000003</c:v>
                </c:pt>
                <c:pt idx="8">
                  <c:v>78.947400000000002</c:v>
                </c:pt>
                <c:pt idx="9">
                  <c:v>69.047600000000003</c:v>
                </c:pt>
                <c:pt idx="10">
                  <c:v>67.2727</c:v>
                </c:pt>
                <c:pt idx="11">
                  <c:v>70.833299999999994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24-48AC-990E-5962FAEAF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7557360"/>
        <c:axId val="672992000"/>
      </c:lineChart>
      <c:catAx>
        <c:axId val="67755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2992000"/>
        <c:crosses val="autoZero"/>
        <c:auto val="1"/>
        <c:lblAlgn val="ctr"/>
        <c:lblOffset val="100"/>
        <c:noMultiLvlLbl val="0"/>
      </c:catAx>
      <c:valAx>
        <c:axId val="6729920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755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638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A2-432C-9CB7-16D416B5814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8A2-432C-9CB7-16D416B581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Blad10!$F$27:$F$40</c:f>
              <c:strCache>
                <c:ptCount val="14"/>
                <c:pt idx="0">
                  <c:v>Mellan kommunala och privata fastighetsägare råder konkurrens på lika villkor</c:v>
                </c:pt>
                <c:pt idx="1">
                  <c:v>Kontakterna med politiker inom kommunen fungerar bra</c:v>
                </c:pt>
                <c:pt idx="2">
                  <c:v>Näringslivsklimatet är gynnsamt för fastighetsverksamhet</c:v>
                </c:pt>
                <c:pt idx="3">
                  <c:v>De kommunala avgifterna är rimliga</c:v>
                </c:pt>
                <c:pt idx="4">
                  <c:v>Kommunen informerar om viktiga förändringar i rimlig utsträckning</c:v>
                </c:pt>
                <c:pt idx="5">
                  <c:v>Kontakterna med tjänstemän inom kommunen fungerar bra</c:v>
                </c:pt>
                <c:pt idx="6">
                  <c:v>Kommunens krav på fastighetsägarnas sophantering är rimliga</c:v>
                </c:pt>
                <c:pt idx="7">
                  <c:v>Mina förutsättningar att i framtiden bedriva lönsam fastighetsverksamhet inom kommunen är goda</c:v>
                </c:pt>
                <c:pt idx="8">
                  <c:v>Att köpa fastigheter inom kommunen är en god investering</c:v>
                </c:pt>
                <c:pt idx="9">
                  <c:v>Handläggningstiderna inom kommunen är rimliga</c:v>
                </c:pt>
                <c:pt idx="10">
                  <c:v>Kommunen är engagerad i utvecklingen av centrum</c:v>
                </c:pt>
                <c:pt idx="11">
                  <c:v>De allmänna kommunikationerna fungerar bra</c:v>
                </c:pt>
                <c:pt idx="12">
                  <c:v>Planärenden fungerar smidigt i min kommun</c:v>
                </c:pt>
                <c:pt idx="13">
                  <c:v>Byggärenden fungerar smidigt i min kommun</c:v>
                </c:pt>
              </c:strCache>
            </c:strRef>
          </c:cat>
          <c:val>
            <c:numRef>
              <c:f>Blad10!$G$27:$G$40</c:f>
              <c:numCache>
                <c:formatCode>0</c:formatCode>
                <c:ptCount val="14"/>
                <c:pt idx="0">
                  <c:v>-5.075800000000001</c:v>
                </c:pt>
                <c:pt idx="1">
                  <c:v>-4.0151000000000039</c:v>
                </c:pt>
                <c:pt idx="2">
                  <c:v>0.98490000000001032</c:v>
                </c:pt>
                <c:pt idx="3">
                  <c:v>3.030300000000004</c:v>
                </c:pt>
                <c:pt idx="4">
                  <c:v>3.5605999999999938</c:v>
                </c:pt>
                <c:pt idx="5">
                  <c:v>3.7878000000000043</c:v>
                </c:pt>
                <c:pt idx="6">
                  <c:v>3.8636000000000053</c:v>
                </c:pt>
                <c:pt idx="7">
                  <c:v>7.7272999999999996</c:v>
                </c:pt>
                <c:pt idx="8">
                  <c:v>8.7877999999999901</c:v>
                </c:pt>
                <c:pt idx="9">
                  <c:v>8.9393999999999991</c:v>
                </c:pt>
                <c:pt idx="10">
                  <c:v>10.075800000000001</c:v>
                </c:pt>
                <c:pt idx="11">
                  <c:v>20</c:v>
                </c:pt>
                <c:pt idx="12">
                  <c:v>22.7273</c:v>
                </c:pt>
                <c:pt idx="13">
                  <c:v>23.787800000000004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2-432C-9CB7-16D416B581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28564432"/>
        <c:axId val="828566512"/>
      </c:barChart>
      <c:catAx>
        <c:axId val="82856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8566512"/>
        <c:crosses val="autoZero"/>
        <c:auto val="1"/>
        <c:lblAlgn val="ctr"/>
        <c:lblOffset val="100"/>
        <c:noMultiLvlLbl val="0"/>
      </c:catAx>
      <c:valAx>
        <c:axId val="8285665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856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F91E56C-4FC3-4305-8E63-9DBA7FB1EE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4596AA3-CDFB-49F0-8ED0-D167BB6EA3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1D615-BE43-47F1-898B-D1DC4873334A}" type="datetimeFigureOut">
              <a:rPr lang="sv-SE" smtClean="0"/>
              <a:t>2021-05-31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E27D4-5584-4535-85D6-4CD2B30731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7293E7-3653-4205-9831-371CB25464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88DB5-ABA5-4B4B-8283-78596BBB9B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322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65B1-A35A-4EC4-90EB-884FBD98DE34}" type="datetimeFigureOut">
              <a:rPr lang="sv-SE" smtClean="0"/>
              <a:t>2021-05-31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5FD95-193A-4A13-ABC3-B6CAE8E920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98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5342B0-E28E-4CF7-9C41-EAE810DCCE6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accent1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Infoga &gt; Bild (valfritt)</a:t>
            </a:r>
          </a:p>
        </p:txBody>
      </p:sp>
      <p:sp>
        <p:nvSpPr>
          <p:cNvPr id="17" name="Platshållare Platta 14">
            <a:extLst>
              <a:ext uri="{FF2B5EF4-FFF2-40B4-BE49-F238E27FC236}">
                <a16:creationId xmlns:a16="http://schemas.microsoft.com/office/drawing/2014/main" id="{BB815811-C0C0-4A27-916F-EF7D6D5F1AE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32891" y="415924"/>
            <a:ext cx="7128000" cy="3132000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8" name="Platshållare för logga 13">
            <a:extLst>
              <a:ext uri="{FF2B5EF4-FFF2-40B4-BE49-F238E27FC236}">
                <a16:creationId xmlns:a16="http://schemas.microsoft.com/office/drawing/2014/main" id="{46A32F30-2341-4AC9-AA58-59C8B0CAFD75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0152000" y="615600"/>
            <a:ext cx="1368000" cy="71082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  <p:sp>
        <p:nvSpPr>
          <p:cNvPr id="9" name="Platshållare för linje 12">
            <a:extLst>
              <a:ext uri="{FF2B5EF4-FFF2-40B4-BE49-F238E27FC236}">
                <a16:creationId xmlns:a16="http://schemas.microsoft.com/office/drawing/2014/main" id="{D0F0F6B1-8C1F-4C84-A5EC-8E708AD028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9449" y="1158709"/>
            <a:ext cx="1245600" cy="144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1E0C243-DA73-468F-9536-F5201A7929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96628" y="1643174"/>
            <a:ext cx="5671371" cy="1526626"/>
          </a:xfrm>
        </p:spPr>
        <p:txBody>
          <a:bodyPr anchor="t">
            <a:normAutofit/>
          </a:bodyPr>
          <a:lstStyle>
            <a:lvl1pPr algn="l">
              <a:defRPr sz="4200"/>
            </a:lvl1pPr>
          </a:lstStyle>
          <a:p>
            <a:r>
              <a:rPr lang="sv-SE" dirty="0"/>
              <a:t>Klicka och ange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EE5758-5452-4140-A3BD-A2CDB8ADD0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96629" y="834363"/>
            <a:ext cx="4320000" cy="288000"/>
          </a:xfrm>
        </p:spPr>
        <p:txBody>
          <a:bodyPr>
            <a:normAutofit/>
          </a:bodyPr>
          <a:lstStyle>
            <a:lvl1pPr marL="0" indent="0" algn="l">
              <a:buNone/>
              <a:defRPr sz="1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datum ort</a:t>
            </a:r>
          </a:p>
        </p:txBody>
      </p:sp>
    </p:spTree>
    <p:extLst>
      <p:ext uri="{BB962C8B-B14F-4D97-AF65-F5344CB8AC3E}">
        <p14:creationId xmlns:p14="http://schemas.microsoft.com/office/powerpoint/2010/main" val="10296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med text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096000" cy="3428999"/>
          </a:xfrm>
          <a:solidFill>
            <a:schemeClr val="bg2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ikonen i mitten eller Infoga &gt; Bilder (valfritt)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BB6DE0C-FBC5-4AFE-A63D-CAD96B793B8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96000" y="0"/>
            <a:ext cx="6096000" cy="3428999"/>
          </a:xfrm>
          <a:solidFill>
            <a:schemeClr val="accent3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ikonen i mitten eller Infoga &gt; Bilder (valfritt)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A010C4-064E-49A2-BD0C-BCE541E7B59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0" y="3429001"/>
            <a:ext cx="6096000" cy="3428999"/>
          </a:xfrm>
          <a:solidFill>
            <a:schemeClr val="accent1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ikonen i mitten eller Infoga &gt; Bilder (valfritt)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7E4C0B4-7688-47B4-A87B-BFECB5EF4B5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096000" y="3429001"/>
            <a:ext cx="6096000" cy="3428999"/>
          </a:xfrm>
          <a:solidFill>
            <a:schemeClr val="accent2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ikonen i mitten eller Infoga &gt; Bilder (valfritt)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6AED6B45-E165-47DF-9393-F0A1949C09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000" y="1719000"/>
            <a:ext cx="4752000" cy="3420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7DEEF34-5987-4420-86B7-765630D2C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7808" y="1989138"/>
            <a:ext cx="3600400" cy="1098016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E5ADC82-5228-42B3-A3C0-F821C4657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67808" y="3429001"/>
            <a:ext cx="3600400" cy="136815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logga 13">
            <a:extLst>
              <a:ext uri="{FF2B5EF4-FFF2-40B4-BE49-F238E27FC236}">
                <a16:creationId xmlns:a16="http://schemas.microsoft.com/office/drawing/2014/main" id="{719CF8D5-09D8-45AC-A77A-127E84E4FA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83600" y="363600"/>
            <a:ext cx="856800" cy="2736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4215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yft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10">
            <a:extLst>
              <a:ext uri="{FF2B5EF4-FFF2-40B4-BE49-F238E27FC236}">
                <a16:creationId xmlns:a16="http://schemas.microsoft.com/office/drawing/2014/main" id="{96F6FC9B-A2CC-4C33-9312-459B91A007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72605" cy="6858000"/>
          </a:xfrm>
          <a:prstGeom prst="rect">
            <a:avLst/>
          </a:prstGeom>
          <a:solidFill>
            <a:srgbClr val="DADADA"/>
          </a:solidFill>
        </p:spPr>
        <p:txBody>
          <a:bodyPr lIns="36000" tIns="3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</a:t>
            </a:r>
          </a:p>
        </p:txBody>
      </p:sp>
      <p:sp>
        <p:nvSpPr>
          <p:cNvPr id="18" name="Platshållare för logga 13">
            <a:extLst>
              <a:ext uri="{FF2B5EF4-FFF2-40B4-BE49-F238E27FC236}">
                <a16:creationId xmlns:a16="http://schemas.microsoft.com/office/drawing/2014/main" id="{3B2FD892-16A7-4561-9824-38568475BA5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861200" y="176400"/>
            <a:ext cx="1101600" cy="57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  <p:sp>
        <p:nvSpPr>
          <p:cNvPr id="28" name="Platshållare för text 12">
            <a:extLst>
              <a:ext uri="{FF2B5EF4-FFF2-40B4-BE49-F238E27FC236}">
                <a16:creationId xmlns:a16="http://schemas.microsoft.com/office/drawing/2014/main" id="{90F46C43-0B70-4DA4-8089-F8ED514816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99656" y="2664297"/>
            <a:ext cx="1080000" cy="720000"/>
          </a:xfrm>
          <a:prstGeom prst="borderCallout1">
            <a:avLst>
              <a:gd name="adj1" fmla="val 52523"/>
              <a:gd name="adj2" fmla="val 99303"/>
              <a:gd name="adj3" fmla="val 59104"/>
              <a:gd name="adj4" fmla="val 123895"/>
            </a:avLst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oval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9" name="Platshållare för text 12">
            <a:extLst>
              <a:ext uri="{FF2B5EF4-FFF2-40B4-BE49-F238E27FC236}">
                <a16:creationId xmlns:a16="http://schemas.microsoft.com/office/drawing/2014/main" id="{F674ED47-3FDA-43CE-B8AF-54E59B4685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99656" y="3697126"/>
            <a:ext cx="1080000" cy="720000"/>
          </a:xfrm>
          <a:prstGeom prst="borderCallout1">
            <a:avLst>
              <a:gd name="adj1" fmla="val 52523"/>
              <a:gd name="adj2" fmla="val 99303"/>
              <a:gd name="adj3" fmla="val 59104"/>
              <a:gd name="adj4" fmla="val 123895"/>
            </a:avLst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oval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0" name="Platshållare för text 12">
            <a:extLst>
              <a:ext uri="{FF2B5EF4-FFF2-40B4-BE49-F238E27FC236}">
                <a16:creationId xmlns:a16="http://schemas.microsoft.com/office/drawing/2014/main" id="{76BF5A9B-E935-4868-BFAD-F484E33A0B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86885" y="4729954"/>
            <a:ext cx="1080000" cy="720000"/>
          </a:xfrm>
          <a:prstGeom prst="borderCallout1">
            <a:avLst>
              <a:gd name="adj1" fmla="val 52523"/>
              <a:gd name="adj2" fmla="val 99303"/>
              <a:gd name="adj3" fmla="val 59104"/>
              <a:gd name="adj4" fmla="val 123895"/>
            </a:avLst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oval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8" name="Platshållare för text 12">
            <a:extLst>
              <a:ext uri="{FF2B5EF4-FFF2-40B4-BE49-F238E27FC236}">
                <a16:creationId xmlns:a16="http://schemas.microsoft.com/office/drawing/2014/main" id="{444EEC3D-BFD7-4794-878A-ADE39FC121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96488" y="2664297"/>
            <a:ext cx="2592000" cy="720000"/>
          </a:xfrm>
          <a:prstGeom prst="borderCallout1">
            <a:avLst>
              <a:gd name="adj1" fmla="val 47754"/>
              <a:gd name="adj2" fmla="val -292"/>
              <a:gd name="adj3" fmla="val 79157"/>
              <a:gd name="adj4" fmla="val -32534"/>
            </a:avLst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oval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5" name="Platshållare för text 12">
            <a:extLst>
              <a:ext uri="{FF2B5EF4-FFF2-40B4-BE49-F238E27FC236}">
                <a16:creationId xmlns:a16="http://schemas.microsoft.com/office/drawing/2014/main" id="{A76580BE-8E97-43A8-90D2-56EFB67EA8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896488" y="3694760"/>
            <a:ext cx="2592000" cy="720000"/>
          </a:xfrm>
          <a:prstGeom prst="borderCallout1">
            <a:avLst>
              <a:gd name="adj1" fmla="val 47754"/>
              <a:gd name="adj2" fmla="val -292"/>
              <a:gd name="adj3" fmla="val 79157"/>
              <a:gd name="adj4" fmla="val -32534"/>
            </a:avLst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oval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4" name="Platshållare för text 12">
            <a:extLst>
              <a:ext uri="{FF2B5EF4-FFF2-40B4-BE49-F238E27FC236}">
                <a16:creationId xmlns:a16="http://schemas.microsoft.com/office/drawing/2014/main" id="{A8735CD4-DE99-4BE5-90BB-FA32D8A99AB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96488" y="4725224"/>
            <a:ext cx="2592000" cy="720000"/>
          </a:xfrm>
          <a:prstGeom prst="borderCallout1">
            <a:avLst>
              <a:gd name="adj1" fmla="val 47754"/>
              <a:gd name="adj2" fmla="val -292"/>
              <a:gd name="adj3" fmla="val 79157"/>
              <a:gd name="adj4" fmla="val -32534"/>
            </a:avLst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oval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4" name="Platshållare för text 12">
            <a:extLst>
              <a:ext uri="{FF2B5EF4-FFF2-40B4-BE49-F238E27FC236}">
                <a16:creationId xmlns:a16="http://schemas.microsoft.com/office/drawing/2014/main" id="{9E0C792E-5463-4049-AF0F-9E6C35E904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7754" y="2664297"/>
            <a:ext cx="864000" cy="864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500" b="1" spc="-20" baseline="0">
                <a:solidFill>
                  <a:schemeClr val="bg1"/>
                </a:solidFill>
                <a:latin typeface="+mj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5" name="Platshållare för text 12">
            <a:extLst>
              <a:ext uri="{FF2B5EF4-FFF2-40B4-BE49-F238E27FC236}">
                <a16:creationId xmlns:a16="http://schemas.microsoft.com/office/drawing/2014/main" id="{F82D3A63-837A-4F27-A15C-5FF410AA8E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87754" y="3625126"/>
            <a:ext cx="864000" cy="864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500" b="1" spc="-20" baseline="0">
                <a:solidFill>
                  <a:schemeClr val="bg1"/>
                </a:solidFill>
                <a:latin typeface="+mj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42FEDCD4-C1F1-44A8-90AA-7085E81A3F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92902" y="4585954"/>
            <a:ext cx="864000" cy="864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500" b="1" spc="-20" baseline="0">
                <a:solidFill>
                  <a:schemeClr val="bg1"/>
                </a:solidFill>
                <a:latin typeface="+mj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03DABE4E-1627-499C-A942-1782E2B455AF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pPr/>
              <a:t>2021-05-31</a:t>
            </a:fld>
            <a:endParaRPr lang="sv-SE" dirty="0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0BB38BED-7AB1-4129-967B-9E03293CC1D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434971DF-5A01-4CA7-8DA6-02E1CC999A2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B044E15-291B-4C17-8EE4-FD1220A3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5893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yft ob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553A6F7-92A6-45B6-811F-6CE26BF520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76604" cy="6858000"/>
          </a:xfrm>
          <a:prstGeom prst="rect">
            <a:avLst/>
          </a:prstGeom>
          <a:solidFill>
            <a:srgbClr val="DADADA"/>
          </a:solidFill>
        </p:spPr>
        <p:txBody>
          <a:bodyPr lIns="36000" tIns="3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8114D65-25B1-49C2-956F-958862F8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pPr/>
              <a:t>2021-05-31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B74CDD3-2120-47B9-AC95-875FD89C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AD29E5-D4B4-4D29-BD8F-ECDA9A6D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12">
            <a:extLst>
              <a:ext uri="{FF2B5EF4-FFF2-40B4-BE49-F238E27FC236}">
                <a16:creationId xmlns:a16="http://schemas.microsoft.com/office/drawing/2014/main" id="{7E5E83DC-632F-4748-B427-5D32D9143D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8945" y="2420888"/>
            <a:ext cx="4821032" cy="406334"/>
          </a:xfrm>
          <a:prstGeom prst="rightArrow">
            <a:avLst>
              <a:gd name="adj1" fmla="val 77912"/>
              <a:gd name="adj2" fmla="val 91868"/>
            </a:avLst>
          </a:prstGeom>
          <a:solidFill>
            <a:srgbClr val="F1841D">
              <a:alpha val="80000"/>
            </a:srgbClr>
          </a:solidFill>
          <a:ln>
            <a:noFill/>
          </a:ln>
        </p:spPr>
        <p:txBody>
          <a:bodyPr lIns="72000" tIns="36000" rIns="72000" anchor="ctr" anchorCtr="0">
            <a:norm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1" name="Platshållare för text 12">
            <a:extLst>
              <a:ext uri="{FF2B5EF4-FFF2-40B4-BE49-F238E27FC236}">
                <a16:creationId xmlns:a16="http://schemas.microsoft.com/office/drawing/2014/main" id="{CCB5FDA3-62BE-4D41-8DDE-7AD4DB0286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8945" y="2825426"/>
            <a:ext cx="4821032" cy="406334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lIns="72000" tIns="36000" rIns="72000" anchor="ctr" anchorCtr="0">
            <a:norm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2" name="Platshållare för text 12">
            <a:extLst>
              <a:ext uri="{FF2B5EF4-FFF2-40B4-BE49-F238E27FC236}">
                <a16:creationId xmlns:a16="http://schemas.microsoft.com/office/drawing/2014/main" id="{A261DE0B-3A2F-42E7-8A7D-379C1C9B9B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8945" y="3229964"/>
            <a:ext cx="4821032" cy="406334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lIns="72000" tIns="36000" rIns="72000" anchor="ctr" anchorCtr="0">
            <a:norm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3" name="Platshållare för text 12">
            <a:extLst>
              <a:ext uri="{FF2B5EF4-FFF2-40B4-BE49-F238E27FC236}">
                <a16:creationId xmlns:a16="http://schemas.microsoft.com/office/drawing/2014/main" id="{3C2DC6A1-D4F3-4A71-834D-07585B4692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8945" y="3634502"/>
            <a:ext cx="4821032" cy="406334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lIns="72000" tIns="36000" rIns="72000" anchor="ctr" anchorCtr="0">
            <a:norm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4" name="Platshållare för text 12">
            <a:extLst>
              <a:ext uri="{FF2B5EF4-FFF2-40B4-BE49-F238E27FC236}">
                <a16:creationId xmlns:a16="http://schemas.microsoft.com/office/drawing/2014/main" id="{4E5103F7-512B-44B5-9C22-86AF81B157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8945" y="4039040"/>
            <a:ext cx="4821032" cy="406334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 lIns="72000" tIns="36000" rIns="72000" anchor="ctr" anchorCtr="0">
            <a:norm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5" name="Platshållare för text 12">
            <a:extLst>
              <a:ext uri="{FF2B5EF4-FFF2-40B4-BE49-F238E27FC236}">
                <a16:creationId xmlns:a16="http://schemas.microsoft.com/office/drawing/2014/main" id="{706A39C0-8A46-401C-82B4-DB9D5948F9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8945" y="4443578"/>
            <a:ext cx="4821032" cy="406334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lIns="72000" tIns="36000" rIns="72000" anchor="ctr" anchorCtr="0">
            <a:norm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6" name="Platshållare för text 12">
            <a:extLst>
              <a:ext uri="{FF2B5EF4-FFF2-40B4-BE49-F238E27FC236}">
                <a16:creationId xmlns:a16="http://schemas.microsoft.com/office/drawing/2014/main" id="{99A5190E-91F1-4DC2-BA83-A4484772CD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8945" y="4848116"/>
            <a:ext cx="4821032" cy="406334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lIns="72000" tIns="36000" rIns="72000" anchor="ctr" anchorCtr="0">
            <a:norm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7" name="Platshållare för text 12">
            <a:extLst>
              <a:ext uri="{FF2B5EF4-FFF2-40B4-BE49-F238E27FC236}">
                <a16:creationId xmlns:a16="http://schemas.microsoft.com/office/drawing/2014/main" id="{319B4B11-FCF1-4B77-84F1-D23B0B5833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8945" y="5252655"/>
            <a:ext cx="4821032" cy="406334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bg2">
              <a:alpha val="80000"/>
            </a:schemeClr>
          </a:solidFill>
          <a:ln>
            <a:noFill/>
          </a:ln>
        </p:spPr>
        <p:txBody>
          <a:bodyPr lIns="72000" tIns="36000" rIns="72000" anchor="ctr" anchorCtr="0">
            <a:norm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5" name="Platshållare för logga 13">
            <a:extLst>
              <a:ext uri="{FF2B5EF4-FFF2-40B4-BE49-F238E27FC236}">
                <a16:creationId xmlns:a16="http://schemas.microsoft.com/office/drawing/2014/main" id="{6E96EE4A-9B2A-460C-B027-8504B5AF9F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861200" y="176400"/>
            <a:ext cx="1101600" cy="57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A98BFA15-504C-4FD0-B058-151AAFD46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8945" y="923994"/>
            <a:ext cx="4749024" cy="105703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ange rubrik</a:t>
            </a:r>
          </a:p>
        </p:txBody>
      </p:sp>
    </p:spTree>
    <p:extLst>
      <p:ext uri="{BB962C8B-B14F-4D97-AF65-F5344CB8AC3E}">
        <p14:creationId xmlns:p14="http://schemas.microsoft.com/office/powerpoint/2010/main" val="148382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p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441AB24-BBFE-4679-9D39-749504662CE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58944" y="512764"/>
            <a:ext cx="10077369" cy="755649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sv-SE" dirty="0"/>
              <a:t>Klicka och ange rubrik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FB5B949-B671-4958-AE42-26D15E37DF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3626" y="3656748"/>
            <a:ext cx="2466000" cy="432048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 dirty="0"/>
              <a:t>Ange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AE5ADC82-5228-42B3-A3C0-F821C4657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93626" y="4166458"/>
            <a:ext cx="2466000" cy="1080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Underrubrik 4">
            <a:extLst>
              <a:ext uri="{FF2B5EF4-FFF2-40B4-BE49-F238E27FC236}">
                <a16:creationId xmlns:a16="http://schemas.microsoft.com/office/drawing/2014/main" id="{4A6F71AD-0376-4477-9083-75561217EB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67355" y="3656748"/>
            <a:ext cx="2466000" cy="432048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 dirty="0"/>
              <a:t>Ange rubrik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DA0141F3-7B61-43FB-A62B-0EE5C5A15F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67355" y="4166458"/>
            <a:ext cx="2466000" cy="1080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Underrubrik 6">
            <a:extLst>
              <a:ext uri="{FF2B5EF4-FFF2-40B4-BE49-F238E27FC236}">
                <a16:creationId xmlns:a16="http://schemas.microsoft.com/office/drawing/2014/main" id="{5C67A6DA-D9CC-4AB9-93BF-22D3E37EFE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41085" y="3656748"/>
            <a:ext cx="2466000" cy="432048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 dirty="0"/>
              <a:t>Ange rubrik</a:t>
            </a:r>
          </a:p>
        </p:txBody>
      </p:sp>
      <p:sp>
        <p:nvSpPr>
          <p:cNvPr id="18" name="Platshållare för text 7">
            <a:extLst>
              <a:ext uri="{FF2B5EF4-FFF2-40B4-BE49-F238E27FC236}">
                <a16:creationId xmlns:a16="http://schemas.microsoft.com/office/drawing/2014/main" id="{4A1DA127-DC8B-48AE-90BD-F339C532E79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941085" y="4166458"/>
            <a:ext cx="2466000" cy="1080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126626" y="2006396"/>
            <a:ext cx="1800000" cy="1670400"/>
          </a:xfrm>
          <a:blipFill>
            <a:blip r:embed="rId2"/>
            <a:stretch>
              <a:fillRect/>
            </a:stretch>
          </a:blipFill>
        </p:spPr>
        <p:txBody>
          <a:bodyPr lIns="36000" tIns="36000">
            <a:noAutofit/>
          </a:bodyPr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Byt ev. bild via ikonen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BB6DE0C-FBC5-4AFE-A63D-CAD96B793B8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00355" y="2006396"/>
            <a:ext cx="1800000" cy="1670400"/>
          </a:xfrm>
          <a:blipFill>
            <a:blip r:embed="rId3"/>
            <a:stretch>
              <a:fillRect/>
            </a:stretch>
          </a:blipFill>
        </p:spPr>
        <p:txBody>
          <a:bodyPr lIns="36000" tIns="36000">
            <a:noAutofit/>
          </a:bodyPr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Byt ev. bild via ikonen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25A010C4-064E-49A2-BD0C-BCE541E7B59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274085" y="2006396"/>
            <a:ext cx="1800000" cy="1670400"/>
          </a:xfrm>
          <a:blipFill>
            <a:blip r:embed="rId4"/>
            <a:stretch>
              <a:fillRect/>
            </a:stretch>
          </a:blipFill>
        </p:spPr>
        <p:txBody>
          <a:bodyPr lIns="36000" tIns="36000">
            <a:noAutofit/>
          </a:bodyPr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Byt ev. bild via ikonen</a:t>
            </a:r>
          </a:p>
        </p:txBody>
      </p:sp>
      <p:cxnSp>
        <p:nvCxnSpPr>
          <p:cNvPr id="11" name="Rak koppling 11">
            <a:extLst>
              <a:ext uri="{FF2B5EF4-FFF2-40B4-BE49-F238E27FC236}">
                <a16:creationId xmlns:a16="http://schemas.microsoft.com/office/drawing/2014/main" id="{F7596C54-F941-4BD9-8E89-53C7768F758C}"/>
              </a:ext>
            </a:extLst>
          </p:cNvPr>
          <p:cNvCxnSpPr/>
          <p:nvPr userDrawn="1"/>
        </p:nvCxnSpPr>
        <p:spPr>
          <a:xfrm>
            <a:off x="4557089" y="1997387"/>
            <a:ext cx="0" cy="331778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2">
            <a:extLst>
              <a:ext uri="{FF2B5EF4-FFF2-40B4-BE49-F238E27FC236}">
                <a16:creationId xmlns:a16="http://schemas.microsoft.com/office/drawing/2014/main" id="{D209A2DA-8173-4965-BC09-ABC8F5941ED9}"/>
              </a:ext>
            </a:extLst>
          </p:cNvPr>
          <p:cNvCxnSpPr/>
          <p:nvPr userDrawn="1"/>
        </p:nvCxnSpPr>
        <p:spPr>
          <a:xfrm>
            <a:off x="7630819" y="1989138"/>
            <a:ext cx="0" cy="331778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latshållare för datum 14">
            <a:extLst>
              <a:ext uri="{FF2B5EF4-FFF2-40B4-BE49-F238E27FC236}">
                <a16:creationId xmlns:a16="http://schemas.microsoft.com/office/drawing/2014/main" id="{49C03C6D-1D8F-4235-8C94-E05CBC96063D}"/>
              </a:ext>
            </a:extLst>
          </p:cNvPr>
          <p:cNvSpPr>
            <a:spLocks noGrp="1"/>
          </p:cNvSpPr>
          <p:nvPr userDrawn="1">
            <p:ph type="dt" sz="half" idx="4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pPr/>
              <a:t>2021-05-31</a:t>
            </a:fld>
            <a:endParaRPr lang="sv-SE" dirty="0"/>
          </a:p>
        </p:txBody>
      </p:sp>
      <p:sp>
        <p:nvSpPr>
          <p:cNvPr id="41" name="Platshållare för sidfot 15">
            <a:extLst>
              <a:ext uri="{FF2B5EF4-FFF2-40B4-BE49-F238E27FC236}">
                <a16:creationId xmlns:a16="http://schemas.microsoft.com/office/drawing/2014/main" id="{D99A03C8-445A-42B8-95A3-7D84CA1C966F}"/>
              </a:ext>
            </a:extLst>
          </p:cNvPr>
          <p:cNvSpPr>
            <a:spLocks noGrp="1"/>
          </p:cNvSpPr>
          <p:nvPr userDrawn="1">
            <p:ph type="ftr" sz="quarter" idx="4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2" name="Platshållare för bildnummer 16">
            <a:extLst>
              <a:ext uri="{FF2B5EF4-FFF2-40B4-BE49-F238E27FC236}">
                <a16:creationId xmlns:a16="http://schemas.microsoft.com/office/drawing/2014/main" id="{6695C333-6F70-412A-A12A-0C0F99453371}"/>
              </a:ext>
            </a:extLst>
          </p:cNvPr>
          <p:cNvSpPr>
            <a:spLocks noGrp="1"/>
          </p:cNvSpPr>
          <p:nvPr userDrawn="1">
            <p:ph type="sldNum" sz="quarter" idx="4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87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5BEF47-9093-410C-B3E7-69415F07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0F22D7-5483-4244-BEA4-69CE5015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t>2021-05-31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3CE1288-302E-474C-A7E4-7B6042B5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5D2BBD-488B-43CB-A05B-38603EDC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92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69BCEE-6A8F-42FE-BD83-E212FA86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pPr/>
              <a:t>2021-05-31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680314-B0B6-4FBA-AE72-3B430F43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EA4B2BE-E32A-4C3B-820E-F51BB12E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61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C748E-AA4A-4887-84A0-27F6B1AC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5E85B8-A29D-442D-851B-AC1457CC4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DD2ECA-767F-40AA-BF4D-9D524A3C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t>2021-05-31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D66E5B-323A-4551-ADA1-0255EF9E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6E55CE-8F1B-49B5-B5C8-63396ADC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0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ubrik 1">
            <a:extLst>
              <a:ext uri="{FF2B5EF4-FFF2-40B4-BE49-F238E27FC236}">
                <a16:creationId xmlns:a16="http://schemas.microsoft.com/office/drawing/2014/main" id="{BBF454AE-1DA7-4FA7-82B6-775FE1302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8944" y="512764"/>
            <a:ext cx="10077369" cy="755649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sv-SE" dirty="0"/>
              <a:t>Klicka och ange rubrik</a:t>
            </a:r>
          </a:p>
        </p:txBody>
      </p: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E323E035-2AE7-4249-BC53-1C9886E06C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77608" y="3925679"/>
            <a:ext cx="3420000" cy="40192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 dirty="0"/>
              <a:t>Klicka och ange e-postadress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E4DC65D6-C973-407C-A563-DDEF8D463AE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8910" y="3925679"/>
            <a:ext cx="3420000" cy="40192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 dirty="0"/>
              <a:t>Klicka och ange telefonnummer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AB7B3EC2-62A9-4AFA-BF33-3B96042AC3D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77608" y="1989138"/>
            <a:ext cx="1620000" cy="16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" tIns="36000">
            <a:noAutofit/>
          </a:bodyPr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chemeClr val="tx1"/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Byt ev. bild via ikonen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4520CFBB-24A2-4E14-988F-B0325AA6CC4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92800" y="1989138"/>
            <a:ext cx="1620000" cy="1620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" tIns="36000">
            <a:noAutofit/>
          </a:bodyPr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chemeClr val="tx1"/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Byt ev. bild via ikonen</a:t>
            </a:r>
          </a:p>
        </p:txBody>
      </p:sp>
      <p:sp>
        <p:nvSpPr>
          <p:cNvPr id="2" name="Platshållare för datum 8">
            <a:extLst>
              <a:ext uri="{FF2B5EF4-FFF2-40B4-BE49-F238E27FC236}">
                <a16:creationId xmlns:a16="http://schemas.microsoft.com/office/drawing/2014/main" id="{0D18E015-347A-4E85-940C-5CBBE6ED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t>2021-05-31</a:t>
            </a:fld>
            <a:endParaRPr lang="sv-SE"/>
          </a:p>
        </p:txBody>
      </p:sp>
      <p:sp>
        <p:nvSpPr>
          <p:cNvPr id="3" name="Platshållare för sidfot 9">
            <a:extLst>
              <a:ext uri="{FF2B5EF4-FFF2-40B4-BE49-F238E27FC236}">
                <a16:creationId xmlns:a16="http://schemas.microsoft.com/office/drawing/2014/main" id="{E194D77E-EE08-4660-B20F-A2FE6408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10">
            <a:extLst>
              <a:ext uri="{FF2B5EF4-FFF2-40B4-BE49-F238E27FC236}">
                <a16:creationId xmlns:a16="http://schemas.microsoft.com/office/drawing/2014/main" id="{73080673-FC60-4000-A7C0-F30D91F3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668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Infoga &gt; Bilder (valfritt)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7DEEF34-5987-4420-86B7-765630D2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628775"/>
            <a:ext cx="7560000" cy="1800225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logga 13">
            <a:extLst>
              <a:ext uri="{FF2B5EF4-FFF2-40B4-BE49-F238E27FC236}">
                <a16:creationId xmlns:a16="http://schemas.microsoft.com/office/drawing/2014/main" id="{DFF646B4-0EE6-4093-B0D6-A1EA8A21F5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83600" y="363600"/>
            <a:ext cx="856800" cy="2736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27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accent1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Infoga &gt; Bilder (valfritt)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7DEEF34-5987-4420-86B7-765630D2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628775"/>
            <a:ext cx="7560000" cy="1800225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logga 13">
            <a:extLst>
              <a:ext uri="{FF2B5EF4-FFF2-40B4-BE49-F238E27FC236}">
                <a16:creationId xmlns:a16="http://schemas.microsoft.com/office/drawing/2014/main" id="{B5F5E7D1-5F01-44E0-B2F9-A8571BA7C5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83600" y="363600"/>
            <a:ext cx="856800" cy="2736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738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turk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accent2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Infoga &gt; Bilder (valfritt)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7DEEF34-5987-4420-86B7-765630D2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628775"/>
            <a:ext cx="7560000" cy="1800225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logga 13">
            <a:extLst>
              <a:ext uri="{FF2B5EF4-FFF2-40B4-BE49-F238E27FC236}">
                <a16:creationId xmlns:a16="http://schemas.microsoft.com/office/drawing/2014/main" id="{33B1B687-F1B0-49A4-A30E-B2EC169E32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83600" y="363600"/>
            <a:ext cx="856800" cy="2736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383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gr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Infoga &gt; Bilder (valfritt)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7DEEF34-5987-4420-86B7-765630D2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628775"/>
            <a:ext cx="7560000" cy="1800225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logga 13">
            <a:extLst>
              <a:ext uri="{FF2B5EF4-FFF2-40B4-BE49-F238E27FC236}">
                <a16:creationId xmlns:a16="http://schemas.microsoft.com/office/drawing/2014/main" id="{CE43AE68-D80A-423B-99EE-EA78BF1A97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83600" y="363600"/>
            <a:ext cx="856800" cy="2736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8187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accent3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Infoga &gt; Bilder (valfritt)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7DEEF34-5987-4420-86B7-765630D2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628775"/>
            <a:ext cx="7560000" cy="1800225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logga 13">
            <a:extLst>
              <a:ext uri="{FF2B5EF4-FFF2-40B4-BE49-F238E27FC236}">
                <a16:creationId xmlns:a16="http://schemas.microsoft.com/office/drawing/2014/main" id="{27262934-20ED-4161-B602-00735D8FD2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83600" y="363600"/>
            <a:ext cx="856800" cy="2736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801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C748E-AA4A-4887-84A0-27F6B1AC0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746654"/>
            <a:ext cx="5040313" cy="1242484"/>
          </a:xfrm>
        </p:spPr>
        <p:txBody>
          <a:bodyPr anchor="b"/>
          <a:lstStyle>
            <a:lvl1pPr>
              <a:defRPr sz="4200" b="1">
                <a:latin typeface="+mj-lt"/>
              </a:defRPr>
            </a:lvl1pPr>
          </a:lstStyle>
          <a:p>
            <a:r>
              <a:rPr lang="sv-SE" dirty="0"/>
              <a:t>Klicka och ange rubrik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C5A4D0CB-482E-47D2-956E-D2D844281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349500"/>
            <a:ext cx="5040313" cy="3959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0CB7E5E-ED4C-41FE-9B0A-A5C5A737A9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5227199" cy="6858000"/>
          </a:xfrm>
          <a:solidFill>
            <a:schemeClr val="accent1"/>
          </a:solidFill>
        </p:spPr>
        <p:txBody>
          <a:bodyPr lIns="36000" tIns="36000">
            <a:normAutofit/>
          </a:bodyPr>
          <a:lstStyle>
            <a:lvl1pPr marL="0" indent="0">
              <a:buNone/>
              <a:defRPr sz="1200" i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41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 med text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accent2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ikonen i mitten eller Infoga &gt; Bilder (valfritt)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6AED6B45-E165-47DF-9393-F0A1949C09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5440" y="720000"/>
            <a:ext cx="4341600" cy="5083200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7DEEF34-5987-4420-86B7-765630D2C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998" y="1202457"/>
            <a:ext cx="3431604" cy="714375"/>
          </a:xfrm>
        </p:spPr>
        <p:txBody>
          <a:bodyPr anchor="ctr" anchorCtr="0"/>
          <a:lstStyle>
            <a:lvl1pPr>
              <a:lnSpc>
                <a:spcPct val="80000"/>
              </a:lnSpc>
              <a:defRPr sz="42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AE5ADC82-5228-42B3-A3C0-F821C4657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34998" y="2132856"/>
            <a:ext cx="3407106" cy="324036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logga 13">
            <a:extLst>
              <a:ext uri="{FF2B5EF4-FFF2-40B4-BE49-F238E27FC236}">
                <a16:creationId xmlns:a16="http://schemas.microsoft.com/office/drawing/2014/main" id="{39B3B7BD-94C9-47A2-8A11-C996D5C688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83600" y="363600"/>
            <a:ext cx="856800" cy="2736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375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096000" cy="3428999"/>
          </a:xfrm>
          <a:solidFill>
            <a:schemeClr val="bg2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ikonen i mitten eller Infoga &gt; Bilder (valfritt)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BB6DE0C-FBC5-4AFE-A63D-CAD96B793B8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96000" y="0"/>
            <a:ext cx="6096000" cy="3428999"/>
          </a:xfrm>
          <a:solidFill>
            <a:schemeClr val="accent3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ikonen i mitten eller Infoga &gt; Bilder (valfritt)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5A010C4-064E-49A2-BD0C-BCE541E7B59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0" y="3429001"/>
            <a:ext cx="6096000" cy="3428999"/>
          </a:xfrm>
          <a:solidFill>
            <a:schemeClr val="accent1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ikonen i mitten eller Infoga &gt; Bilder (valfritt)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E4C0B4-7688-47B4-A87B-BFECB5EF4B5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096000" y="3429001"/>
            <a:ext cx="6096000" cy="3428999"/>
          </a:xfrm>
          <a:solidFill>
            <a:schemeClr val="accent2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bakgrundsbild via ikonen i mitten eller Infoga &gt; Bilder (valfritt)</a:t>
            </a:r>
          </a:p>
        </p:txBody>
      </p:sp>
      <p:sp>
        <p:nvSpPr>
          <p:cNvPr id="8" name="Platshållare för logga 13">
            <a:extLst>
              <a:ext uri="{FF2B5EF4-FFF2-40B4-BE49-F238E27FC236}">
                <a16:creationId xmlns:a16="http://schemas.microsoft.com/office/drawing/2014/main" id="{5DFA7B09-E4AA-4209-84EA-FAD28A81BB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83600" y="363600"/>
            <a:ext cx="856800" cy="2736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3,8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4683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13F4FF8-9AD7-45AE-B4D5-2450804A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4" y="923994"/>
            <a:ext cx="10077369" cy="10570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7FCEA5-5DB4-4B65-8E3F-4A08F5F23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2362292"/>
            <a:ext cx="10077369" cy="373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3C4C5C-3AD3-4F7A-8856-A6D9A3FED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3437" y="6308725"/>
            <a:ext cx="959416" cy="252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29ABFC1-62AE-4C47-8024-C060EA569B91}" type="datetimeFigureOut">
              <a:rPr lang="sv-SE" smtClean="0"/>
              <a:pPr/>
              <a:t>2021-05-31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98652F-34FF-4CCE-81BB-D721225DD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5560" y="6308725"/>
            <a:ext cx="7972033" cy="252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262BD5-23B7-45BE-B6C2-752AA8269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4938" y="6308725"/>
            <a:ext cx="943762" cy="252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1CF96FC-762D-4556-AFD3-8BFF15C4A18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598" y="177312"/>
            <a:ext cx="1102582" cy="5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8" r:id="rId8"/>
    <p:sldLayoutId id="2147483671" r:id="rId9"/>
    <p:sldLayoutId id="2147483672" r:id="rId10"/>
    <p:sldLayoutId id="2147483678" r:id="rId11"/>
    <p:sldLayoutId id="2147483677" r:id="rId12"/>
    <p:sldLayoutId id="2147483673" r:id="rId13"/>
    <p:sldLayoutId id="2147483654" r:id="rId14"/>
    <p:sldLayoutId id="2147483651" r:id="rId15"/>
    <p:sldLayoutId id="2147483650" r:id="rId16"/>
    <p:sldLayoutId id="2147483655" r:id="rId1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638" indent="-27463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percu" panose="02000803040000020004" pitchFamily="50" charset="0"/>
        <a:buChar char="−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27013" algn="l" defTabSz="914400" rtl="0" eaLnBrk="1" latinLnBrk="0" hangingPunct="1">
        <a:lnSpc>
          <a:spcPct val="100000"/>
        </a:lnSpc>
        <a:spcBef>
          <a:spcPts val="500"/>
        </a:spcBef>
        <a:buClrTx/>
        <a:buFont typeface="Courier New" panose="02070309020205020404" pitchFamily="49" charset="0"/>
        <a:buChar char="­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­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­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­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1480" userDrawn="1">
          <p15:clr>
            <a:srgbClr val="F26B43"/>
          </p15:clr>
        </p15:guide>
        <p15:guide id="9" orient="horz" pos="1253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er.arbin@fastighetsagarna.se" TargetMode="External"/><Relationship Id="rId2" Type="http://schemas.openxmlformats.org/officeDocument/2006/relationships/hyperlink" Target="mailto:david.bjornberg@fastighetsagarna.se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webp"/><Relationship Id="rId4" Type="http://schemas.openxmlformats.org/officeDocument/2006/relationships/image" Target="../media/image15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 descr="En bild som visar golv&#10;&#10;Automatiskt genererad beskrivning">
            <a:extLst>
              <a:ext uri="{FF2B5EF4-FFF2-40B4-BE49-F238E27FC236}">
                <a16:creationId xmlns:a16="http://schemas.microsoft.com/office/drawing/2014/main" id="{A4D9C7B9-E5FE-4429-B582-7B1AAD592E7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575" y="0"/>
            <a:ext cx="12192000" cy="6858000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D666F7-DDAB-497E-BC5E-D2B469C261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23793" y="415924"/>
            <a:ext cx="7416824" cy="245142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44EE2D-BC41-4695-AAC3-5B85BE7166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577F439-0468-40CA-97AE-9E4F66291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5800" y="1362630"/>
            <a:ext cx="7128792" cy="122417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sv-SE" sz="4400" b="1" dirty="0">
                <a:solidFill>
                  <a:srgbClr val="1A1918"/>
                </a:solidFill>
                <a:latin typeface="Apercu Light"/>
                <a:ea typeface="+mn-ea"/>
                <a:cs typeface="+mn-cs"/>
              </a:rPr>
              <a:t>Fastighetsföretagarklimatet</a:t>
            </a:r>
            <a:br>
              <a:rPr lang="sv-SE" sz="4400" b="1" dirty="0">
                <a:solidFill>
                  <a:srgbClr val="1A1918"/>
                </a:solidFill>
                <a:latin typeface="Apercu Light"/>
                <a:ea typeface="+mn-ea"/>
                <a:cs typeface="+mn-cs"/>
              </a:rPr>
            </a:br>
            <a:r>
              <a:rPr lang="sv-SE" sz="4400" b="1" dirty="0">
                <a:solidFill>
                  <a:srgbClr val="1A1918"/>
                </a:solidFill>
                <a:latin typeface="Apercu Light"/>
                <a:ea typeface="+mn-ea"/>
                <a:cs typeface="+mn-cs"/>
              </a:rPr>
              <a:t>i Varberg   </a:t>
            </a:r>
            <a:br>
              <a:rPr lang="sv-SE" sz="5000" dirty="0">
                <a:solidFill>
                  <a:srgbClr val="1A1918"/>
                </a:solidFill>
                <a:latin typeface="Apercu Light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B5D72460-052C-4D5F-AF9C-C3DC33FBA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840" y="764704"/>
            <a:ext cx="4320000" cy="561720"/>
          </a:xfrm>
        </p:spPr>
        <p:txBody>
          <a:bodyPr>
            <a:normAutofit/>
          </a:bodyPr>
          <a:lstStyle/>
          <a:p>
            <a:r>
              <a:rPr lang="sv-SE" sz="1800" dirty="0"/>
              <a:t>David Björnberg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7226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inomhus, flera&#10;&#10;Automatiskt genererad beskrivning">
            <a:extLst>
              <a:ext uri="{FF2B5EF4-FFF2-40B4-BE49-F238E27FC236}">
                <a16:creationId xmlns:a16="http://schemas.microsoft.com/office/drawing/2014/main" id="{C8EDAA07-6E0F-4840-AF21-0C5BE8E97F4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2BCBD5-CC03-4F4A-BD37-ADA5F72F40C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5440" y="720000"/>
            <a:ext cx="8784976" cy="515727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0F9A616-5C70-4B9F-A609-C22AEA63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98" y="908721"/>
            <a:ext cx="7945378" cy="1008112"/>
          </a:xfrm>
        </p:spPr>
        <p:txBody>
          <a:bodyPr/>
          <a:lstStyle/>
          <a:p>
            <a:r>
              <a:rPr lang="sv-SE" dirty="0"/>
              <a:t>Förutsättningar för lönsamhet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E385AFC-9E95-416D-90C2-43C7A0C13E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34998" y="2132856"/>
            <a:ext cx="8233410" cy="3456384"/>
          </a:xfrm>
        </p:spPr>
        <p:txBody>
          <a:bodyPr/>
          <a:lstStyle/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I kommunen finns goda förutsättningar att bedriva lönsam fastighetsverksamhet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Näringslivsklimatet är gynnsamt	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Att köpa fastigheter inom kommunen är en god investering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Konkurrensen med allmännyttan sker på lika villkor</a:t>
            </a:r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964306-E164-414F-A3B3-59131A290A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28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FE16F6-C245-4ECD-A510-70E05BB6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7980"/>
            <a:ext cx="10077369" cy="1057036"/>
          </a:xfrm>
        </p:spPr>
        <p:txBody>
          <a:bodyPr/>
          <a:lstStyle/>
          <a:p>
            <a:r>
              <a:rPr lang="sv-SE" sz="4000" dirty="0"/>
              <a:t>Förutsättningar för lönsamhet i Varberg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41115F7-4267-4F45-966E-910304677E6B}"/>
              </a:ext>
            </a:extLst>
          </p:cNvPr>
          <p:cNvSpPr txBox="1"/>
          <p:nvPr/>
        </p:nvSpPr>
        <p:spPr>
          <a:xfrm>
            <a:off x="7824192" y="110166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Andelar som instämmer i påståendet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72AE7D1-7B79-40EF-B705-E197B05E5A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899885"/>
              </p:ext>
            </p:extLst>
          </p:nvPr>
        </p:nvGraphicFramePr>
        <p:xfrm>
          <a:off x="263352" y="1268761"/>
          <a:ext cx="116652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06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4FC7581F-D831-4509-8DA9-705721580730}"/>
              </a:ext>
            </a:extLst>
          </p:cNvPr>
          <p:cNvSpPr txBox="1">
            <a:spLocks/>
          </p:cNvSpPr>
          <p:nvPr/>
        </p:nvSpPr>
        <p:spPr>
          <a:xfrm>
            <a:off x="983432" y="188640"/>
            <a:ext cx="10513168" cy="10570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/>
              <a:t>Förutsättningar för lönsamhet över tid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1631317-8E0B-4CFA-A374-33DCC1365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784321"/>
              </p:ext>
            </p:extLst>
          </p:nvPr>
        </p:nvGraphicFramePr>
        <p:xfrm>
          <a:off x="227348" y="1412776"/>
          <a:ext cx="117373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728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utomhus&#10;&#10;Automatiskt genererad beskrivning">
            <a:extLst>
              <a:ext uri="{FF2B5EF4-FFF2-40B4-BE49-F238E27FC236}">
                <a16:creationId xmlns:a16="http://schemas.microsoft.com/office/drawing/2014/main" id="{D650A1EF-86FA-4A15-B817-9F09439E457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/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68A3DB-A8F7-4E38-BD8C-9EEA3D0426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5440" y="720000"/>
            <a:ext cx="10297144" cy="522928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0775476-EC40-461D-A274-FDE28AA0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98" y="1202457"/>
            <a:ext cx="9241522" cy="498351"/>
          </a:xfrm>
        </p:spPr>
        <p:txBody>
          <a:bodyPr/>
          <a:lstStyle/>
          <a:p>
            <a:r>
              <a:rPr lang="sv-SE" sz="3600" b="1" cap="all" dirty="0">
                <a:solidFill>
                  <a:prstClr val="black"/>
                </a:solidFill>
              </a:rPr>
              <a:t>Service, handläggning och avgifter</a:t>
            </a:r>
            <a:endParaRPr lang="sv-SE" sz="36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4987810-AF74-4832-AC2D-8A276686E4A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70303C5-088A-48DE-BF30-77EF467B1E3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59496" y="1916832"/>
            <a:ext cx="7297306" cy="3240361"/>
          </a:xfrm>
        </p:spPr>
        <p:txBody>
          <a:bodyPr/>
          <a:lstStyle/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De allmänna kommunikationerna fungerar väl 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De kommunala avgifterna är rimliga 	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Kommunens krav på sophantering är rimliga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Planärenden smidigt i min kommun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Byggärenden fungerar smidigt i min kommun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Handläggningstider inom kommunen är rimliga 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endParaRPr lang="sv-SE" dirty="0">
              <a:solidFill>
                <a:prstClr val="black"/>
              </a:solidFill>
              <a:latin typeface="Calibri" panose="020F0502020204030204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22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AAFCEAC7-0BCA-49C8-85B8-B68BC7BC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24062"/>
            <a:ext cx="10945216" cy="1057036"/>
          </a:xfrm>
        </p:spPr>
        <p:txBody>
          <a:bodyPr/>
          <a:lstStyle/>
          <a:p>
            <a:r>
              <a:rPr lang="sv-SE" sz="4000" dirty="0"/>
              <a:t>Service, handläggning och avgifter i Varberg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B564977-7CE2-4703-AD62-E88CEA43BCBD}"/>
              </a:ext>
            </a:extLst>
          </p:cNvPr>
          <p:cNvSpPr txBox="1"/>
          <p:nvPr/>
        </p:nvSpPr>
        <p:spPr>
          <a:xfrm>
            <a:off x="8040216" y="120117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Andelar som instämmer i påståendet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4F9C71F-1785-4CDC-8D98-847CF6E68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702467"/>
              </p:ext>
            </p:extLst>
          </p:nvPr>
        </p:nvGraphicFramePr>
        <p:xfrm>
          <a:off x="335360" y="1344700"/>
          <a:ext cx="113772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3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4282D-EB95-468B-8CA0-3D75F2BC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548680"/>
            <a:ext cx="10513168" cy="648072"/>
          </a:xfrm>
        </p:spPr>
        <p:txBody>
          <a:bodyPr/>
          <a:lstStyle/>
          <a:p>
            <a:r>
              <a:rPr lang="sv-SE" sz="4000" dirty="0"/>
              <a:t>Service, handläggning och avgifter över tid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F740DB-5D09-4ED3-BF6A-C10E0E0B3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505369"/>
              </p:ext>
            </p:extLst>
          </p:nvPr>
        </p:nvGraphicFramePr>
        <p:xfrm>
          <a:off x="335360" y="1268760"/>
          <a:ext cx="116652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3094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001965E-FE1E-46ED-8C05-2CD10994A68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644A90-7E7F-4CB6-8783-2EAC919A88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5440" y="720000"/>
            <a:ext cx="8424936" cy="335707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06DAC64-299D-4914-A9DB-A0E02A3A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980728"/>
            <a:ext cx="7488832" cy="714375"/>
          </a:xfrm>
        </p:spPr>
        <p:txBody>
          <a:bodyPr/>
          <a:lstStyle/>
          <a:p>
            <a:r>
              <a:rPr lang="sv-SE" dirty="0"/>
              <a:t>Samarbete med kommunen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A394FF-0FF2-4345-8EC6-EB8A325687C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87488" y="1844824"/>
            <a:ext cx="7776864" cy="2376264"/>
          </a:xfrm>
        </p:spPr>
        <p:txBody>
          <a:bodyPr/>
          <a:lstStyle/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Kommunen informerar om viktiga förändringar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Kontakterna med politiker fungerar bra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Kontakterna med tjänstemän fungerar bra</a:t>
            </a:r>
          </a:p>
          <a:p>
            <a:pPr marL="285750" lvl="0" indent="-285750" defTabSz="457200">
              <a:buClrTx/>
              <a:buFont typeface="Arial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Kommunen är engagerad i utvecklingen av centrum 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1FAABED-B979-41BF-B5F3-EEEEEB34900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133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E91916-C9E5-4E11-9AF4-1B5F5927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6632"/>
            <a:ext cx="10077369" cy="1057036"/>
          </a:xfrm>
        </p:spPr>
        <p:txBody>
          <a:bodyPr/>
          <a:lstStyle/>
          <a:p>
            <a:r>
              <a:rPr lang="sv-SE" sz="4000" dirty="0"/>
              <a:t>Samarbete med kommunen i Varberg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70A6F07-B062-48C6-B860-93CD459DBB3E}"/>
              </a:ext>
            </a:extLst>
          </p:cNvPr>
          <p:cNvSpPr txBox="1"/>
          <p:nvPr/>
        </p:nvSpPr>
        <p:spPr>
          <a:xfrm>
            <a:off x="7896200" y="121134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Andelar som instämmer i påståendet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6078D34-68E8-4FAC-B3DC-2AD0215AB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005262"/>
              </p:ext>
            </p:extLst>
          </p:nvPr>
        </p:nvGraphicFramePr>
        <p:xfrm>
          <a:off x="191344" y="1268760"/>
          <a:ext cx="118093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07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67A24-4F1A-48D3-B749-261B0D2D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729192" cy="977282"/>
          </a:xfrm>
        </p:spPr>
        <p:txBody>
          <a:bodyPr/>
          <a:lstStyle/>
          <a:p>
            <a:pPr algn="ctr"/>
            <a:r>
              <a:rPr lang="sv-SE" sz="4000" dirty="0"/>
              <a:t>Samarbete med kommunen över tid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065C005-ABEC-40CF-8F83-73666D876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58029"/>
              </p:ext>
            </p:extLst>
          </p:nvPr>
        </p:nvGraphicFramePr>
        <p:xfrm>
          <a:off x="407368" y="1340768"/>
          <a:ext cx="116652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0947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0250C2-C7D3-441B-B3A1-0010505A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-99392"/>
            <a:ext cx="10077369" cy="1057036"/>
          </a:xfrm>
        </p:spPr>
        <p:txBody>
          <a:bodyPr/>
          <a:lstStyle/>
          <a:p>
            <a:r>
              <a:rPr lang="sv-SE" sz="4000" dirty="0"/>
              <a:t>Förändringar sedan 2019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C211CE9-B83E-4C29-A412-C2FB80AA319E}"/>
              </a:ext>
            </a:extLst>
          </p:cNvPr>
          <p:cNvSpPr txBox="1"/>
          <p:nvPr/>
        </p:nvSpPr>
        <p:spPr>
          <a:xfrm>
            <a:off x="911424" y="95764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Förändringar i procentenheter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16CFAA-5A54-4BB5-B2B8-BF92A4E66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374235"/>
              </p:ext>
            </p:extLst>
          </p:nvPr>
        </p:nvGraphicFramePr>
        <p:xfrm>
          <a:off x="335360" y="1326976"/>
          <a:ext cx="11161240" cy="534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26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utomhus, himmel, byggnad, stad&#10;&#10;Automatiskt genererad beskrivning">
            <a:extLst>
              <a:ext uri="{FF2B5EF4-FFF2-40B4-BE49-F238E27FC236}">
                <a16:creationId xmlns:a16="http://schemas.microsoft.com/office/drawing/2014/main" id="{4F9716EC-49B7-449C-9142-5808B67ACD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E849DF-49C2-4C8C-A9ED-36B6CB67E9F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047D69-F2C4-412D-9BE2-FFB2E258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445" y="1953640"/>
            <a:ext cx="9902139" cy="248347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D11AF9-23D3-4E1B-AE12-7E7733ED9A42}"/>
              </a:ext>
            </a:extLst>
          </p:cNvPr>
          <p:cNvSpPr/>
          <p:nvPr/>
        </p:nvSpPr>
        <p:spPr>
          <a:xfrm>
            <a:off x="1703512" y="2420888"/>
            <a:ext cx="9361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i="1" dirty="0"/>
              <a:t>Fastighetsbranschen står genom sina investeringar för mellan </a:t>
            </a:r>
            <a:r>
              <a:rPr lang="sv-SE" sz="2000" b="1" i="1" dirty="0"/>
              <a:t>7 och 8 procent </a:t>
            </a:r>
            <a:r>
              <a:rPr lang="sv-SE" sz="2000" i="1" dirty="0"/>
              <a:t>av Sveriges BNP. Fastighetsföretagen bidrar varje år med </a:t>
            </a:r>
            <a:r>
              <a:rPr lang="sv-SE" sz="2000" b="1" i="1" dirty="0"/>
              <a:t>80 miljarder </a:t>
            </a:r>
            <a:r>
              <a:rPr lang="sv-SE" sz="2000" i="1" dirty="0"/>
              <a:t>i skatt till statskassan. Det är mer pengarna än de totala kostnaderna för hälsovård, sjukvård och social omsorg i statens budget. Totalt bidrar fastighetsföretagen med </a:t>
            </a:r>
            <a:r>
              <a:rPr lang="sv-SE" sz="2000" b="1" i="1" dirty="0"/>
              <a:t>8 procent </a:t>
            </a:r>
            <a:r>
              <a:rPr lang="sv-SE" sz="2000" i="1" dirty="0"/>
              <a:t>av de totala skatteintäkterna varje år.</a:t>
            </a:r>
          </a:p>
        </p:txBody>
      </p:sp>
    </p:spTree>
    <p:extLst>
      <p:ext uri="{BB962C8B-B14F-4D97-AF65-F5344CB8AC3E}">
        <p14:creationId xmlns:p14="http://schemas.microsoft.com/office/powerpoint/2010/main" val="218813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E25676D6-1EEA-4F77-A138-B6A9DA80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88640"/>
            <a:ext cx="10801200" cy="936104"/>
          </a:xfrm>
        </p:spPr>
        <p:txBody>
          <a:bodyPr/>
          <a:lstStyle/>
          <a:p>
            <a:r>
              <a:rPr lang="sv-SE" sz="3600" dirty="0"/>
              <a:t>Skillnader mellan Varberg och samtliga kommuner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C8A3F39-E628-40BA-BEA1-6AD79637AD18}"/>
              </a:ext>
            </a:extLst>
          </p:cNvPr>
          <p:cNvSpPr txBox="1"/>
          <p:nvPr/>
        </p:nvSpPr>
        <p:spPr>
          <a:xfrm>
            <a:off x="407368" y="126876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Skillnader i procentenheter 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32F769C-1439-469F-984D-76B86709F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653158"/>
              </p:ext>
            </p:extLst>
          </p:nvPr>
        </p:nvGraphicFramePr>
        <p:xfrm>
          <a:off x="335360" y="1638092"/>
          <a:ext cx="10873208" cy="510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4755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7D1F2A6E-6225-47BE-88E7-AB8981ACC97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12468"/>
          <a:stretch>
            <a:fillRect/>
          </a:stretch>
        </p:blipFill>
        <p:spPr/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DB10E07-7A89-49A8-ADB7-3DA64DE5B4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9B7B613-D7D0-4CD0-A9D8-4AD7C443E19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5440" y="719999"/>
            <a:ext cx="10369152" cy="544530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Rubrik 3">
            <a:extLst>
              <a:ext uri="{FF2B5EF4-FFF2-40B4-BE49-F238E27FC236}">
                <a16:creationId xmlns:a16="http://schemas.microsoft.com/office/drawing/2014/main" id="{D5126136-95F8-46E4-9EA1-372F7159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98" y="1058481"/>
            <a:ext cx="8809474" cy="714375"/>
          </a:xfrm>
        </p:spPr>
        <p:txBody>
          <a:bodyPr/>
          <a:lstStyle/>
          <a:p>
            <a:pPr algn="ctr"/>
            <a:r>
              <a:rPr lang="sv-SE" dirty="0"/>
              <a:t>Sammanfattning 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F2260686-86F9-4282-8EBA-C210568899E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14020" y="1819654"/>
            <a:ext cx="9601562" cy="434048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SE" sz="2800" dirty="0"/>
              <a:t>Ökad nöjdhet med kommunens hantering av plan- och byggärenden.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SE" sz="2800" dirty="0"/>
              <a:t>Kommunen anses engagerad i centrumarbetet.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SE" sz="2800" dirty="0"/>
              <a:t>Att köpa fastigheter i kommunen anses vara en god investering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SE" sz="2800" dirty="0"/>
              <a:t>Näringslivsklimatet anses vara gott.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sv-SE" sz="2800" dirty="0"/>
          </a:p>
          <a:p>
            <a:pPr>
              <a:buClrTx/>
            </a:pP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330113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9316EA-CC56-41E8-8017-76B2AF46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66A6A7-BBD0-4F26-8F6C-8F600893F7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77608" y="3925678"/>
            <a:ext cx="3546384" cy="511433"/>
          </a:xfrm>
        </p:spPr>
        <p:txBody>
          <a:bodyPr/>
          <a:lstStyle/>
          <a:p>
            <a:r>
              <a:rPr lang="sv-SE" dirty="0">
                <a:hlinkClick r:id="rId2"/>
              </a:rPr>
              <a:t>david.bjornberg@fastighetsagarna.se</a:t>
            </a:r>
            <a:endParaRPr lang="sv-SE" dirty="0"/>
          </a:p>
          <a:p>
            <a:r>
              <a:rPr lang="sv-SE" dirty="0"/>
              <a:t>031 – 755 33 03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4269EA-7D78-47AF-93F9-0127FF294FE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98910" y="3925679"/>
            <a:ext cx="3757530" cy="511432"/>
          </a:xfrm>
        </p:spPr>
        <p:txBody>
          <a:bodyPr/>
          <a:lstStyle/>
          <a:p>
            <a:r>
              <a:rPr lang="sv-SE" dirty="0">
                <a:hlinkClick r:id="rId3"/>
              </a:rPr>
              <a:t>per.arbin@fastighetsagarna.se</a:t>
            </a:r>
            <a:r>
              <a:rPr lang="sv-SE" dirty="0"/>
              <a:t> </a:t>
            </a:r>
          </a:p>
          <a:p>
            <a:r>
              <a:rPr lang="sv-SE" dirty="0"/>
              <a:t>035 – 17 68 63</a:t>
            </a:r>
          </a:p>
        </p:txBody>
      </p:sp>
      <p:pic>
        <p:nvPicPr>
          <p:cNvPr id="8" name="Platshållare för bild 7" descr="En bild som visar person, slips, vägg, inomhus&#10;&#10;Automatiskt genererad beskrivning">
            <a:extLst>
              <a:ext uri="{FF2B5EF4-FFF2-40B4-BE49-F238E27FC236}">
                <a16:creationId xmlns:a16="http://schemas.microsoft.com/office/drawing/2014/main" id="{99179F65-76F7-4570-94A6-02E2C3DD706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latshållare för bild 8" descr="En bild som visar person, person, kostym, vägg&#10;&#10;Automatiskt genererad beskrivning">
            <a:extLst>
              <a:ext uri="{FF2B5EF4-FFF2-40B4-BE49-F238E27FC236}">
                <a16:creationId xmlns:a16="http://schemas.microsoft.com/office/drawing/2014/main" id="{91380728-0E2C-45B5-BA37-60B5CBDBCAB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902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 descr="En bild som visar spår, utomhus, rad, kantad&#10;&#10;Automatiskt genererad beskrivning">
            <a:extLst>
              <a:ext uri="{FF2B5EF4-FFF2-40B4-BE49-F238E27FC236}">
                <a16:creationId xmlns:a16="http://schemas.microsoft.com/office/drawing/2014/main" id="{69AB80FF-E3AC-4A28-9A84-D2170FF6FFB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latshållare för bild 16" descr="En bild som visar person, inomhus, personer, grupp&#10;&#10;Automatiskt genererad beskrivning">
            <a:extLst>
              <a:ext uri="{FF2B5EF4-FFF2-40B4-BE49-F238E27FC236}">
                <a16:creationId xmlns:a16="http://schemas.microsoft.com/office/drawing/2014/main" id="{54889A29-2B7D-4F21-8DA6-2DD7D036E7A3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latshållare för bild 12" descr="En bild som visar text, inomhus, vägg, skrivbord&#10;&#10;Automatiskt genererad beskrivning">
            <a:extLst>
              <a:ext uri="{FF2B5EF4-FFF2-40B4-BE49-F238E27FC236}">
                <a16:creationId xmlns:a16="http://schemas.microsoft.com/office/drawing/2014/main" id="{448344C3-61D6-4227-9473-BC165DE7F95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latshållare för bild 14" descr="En bild som visar text, tecken&#10;&#10;Automatiskt genererad beskrivning">
            <a:extLst>
              <a:ext uri="{FF2B5EF4-FFF2-40B4-BE49-F238E27FC236}">
                <a16:creationId xmlns:a16="http://schemas.microsoft.com/office/drawing/2014/main" id="{166F6BA8-FC40-4A12-B0ED-7B4AE17D1E4B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BAE1259-C6D4-4709-9AAE-3C9CFB3648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83996" y="1714499"/>
            <a:ext cx="4752000" cy="207004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D1054B-7412-4C22-83D6-DE509AAFE8B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57663" y="2204864"/>
            <a:ext cx="4752000" cy="2700300"/>
          </a:xfrm>
        </p:spPr>
        <p:txBody>
          <a:bodyPr>
            <a:normAutofit/>
          </a:bodyPr>
          <a:lstStyle/>
          <a:p>
            <a:pPr algn="ctr"/>
            <a:r>
              <a:rPr lang="sv-SE" sz="2800" b="1" dirty="0"/>
              <a:t>Fastighetsbranschen utgör samhällets infrastruktur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57C855-2438-480A-B98F-650A89BEF1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576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705090-61CB-4C09-90D6-33435243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2696"/>
            <a:ext cx="5040313" cy="738130"/>
          </a:xfrm>
        </p:spPr>
        <p:txBody>
          <a:bodyPr/>
          <a:lstStyle/>
          <a:p>
            <a:r>
              <a:rPr lang="sv-SE" dirty="0"/>
              <a:t>Om undersökningen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F4B310-482B-4F14-A198-7AD9A315FC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7968" y="1574842"/>
            <a:ext cx="5760642" cy="4950502"/>
          </a:xfrm>
        </p:spPr>
        <p:txBody>
          <a:bodyPr/>
          <a:lstStyle/>
          <a:p>
            <a:r>
              <a:rPr lang="sv-SE" sz="2000" dirty="0"/>
              <a:t>Fastighetsföretagarklimatet är ett sammanfattande mått på förutsättningarna för att bedriva fastighetsverksamhet och bygger på intervjuer utförda av Demoskop.  </a:t>
            </a:r>
          </a:p>
          <a:p>
            <a:r>
              <a:rPr lang="sv-SE" sz="2000" dirty="0"/>
              <a:t>Populationen är medlemmar i Fastighetsägarna GFR. I årets undersökning deltar totalt 676 fastighetsägare i 22 kommuner. I Varberg har 24 personer besvarat undersökningen, som pågick under februari och mars 2021. </a:t>
            </a:r>
          </a:p>
          <a:p>
            <a:r>
              <a:rPr lang="sv-SE" sz="2000" dirty="0"/>
              <a:t>Undersökningen genomfördes första gången år 2006. Sedan 2014 genomförs den vartannat år. </a:t>
            </a:r>
          </a:p>
          <a:p>
            <a:r>
              <a:rPr lang="sv-SE" sz="2000" dirty="0"/>
              <a:t>Det sammanfattande indexet baseras på 14 frågor. Svaren på dessa vägs samman till en siffra, möjlig att jämra mellan kommuner.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6" name="Platshållare för bild 15" descr="En bild som visar sitter, liten, bord, stor&#10;&#10;Automatiskt genererad beskrivning">
            <a:extLst>
              <a:ext uri="{FF2B5EF4-FFF2-40B4-BE49-F238E27FC236}">
                <a16:creationId xmlns:a16="http://schemas.microsoft.com/office/drawing/2014/main" id="{F2453C71-75F5-4EB3-B27E-8742BA3DF9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554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11" descr="En bild som visar text, kvinna, stående&#10;&#10;Automatiskt genererad beskrivning">
            <a:extLst>
              <a:ext uri="{FF2B5EF4-FFF2-40B4-BE49-F238E27FC236}">
                <a16:creationId xmlns:a16="http://schemas.microsoft.com/office/drawing/2014/main" id="{35B65553-F075-4495-9DE3-23DA046C81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10"/>
            <a:ext cx="6076604" cy="6857990"/>
          </a:xfrm>
          <a:prstGeom prst="rect">
            <a:avLst/>
          </a:prstGeom>
          <a:noFill/>
        </p:spPr>
      </p:pic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689F96A-7ED3-4547-8EE9-2A1766D31E3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861200" y="176400"/>
            <a:ext cx="1101600" cy="572400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Title 11">
            <a:extLst>
              <a:ext uri="{FF2B5EF4-FFF2-40B4-BE49-F238E27FC236}">
                <a16:creationId xmlns:a16="http://schemas.microsoft.com/office/drawing/2014/main" id="{C83D7C20-B222-421C-8CB2-901516B7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9" y="176400"/>
            <a:ext cx="5400601" cy="1057036"/>
          </a:xfrm>
        </p:spPr>
        <p:txBody>
          <a:bodyPr/>
          <a:lstStyle/>
          <a:p>
            <a:r>
              <a:rPr lang="en-US" dirty="0"/>
              <a:t>Så beräknas index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F36AFF5-C1D2-4C94-BD84-44B68C48C9D0}"/>
              </a:ext>
            </a:extLst>
          </p:cNvPr>
          <p:cNvSpPr txBox="1"/>
          <p:nvPr/>
        </p:nvSpPr>
        <p:spPr>
          <a:xfrm>
            <a:off x="263352" y="1360101"/>
            <a:ext cx="51125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2000" dirty="0">
                <a:solidFill>
                  <a:prstClr val="black"/>
                </a:solidFill>
              </a:rPr>
              <a:t>Index 100 motsvarar medelvärdet för de 14 frågorna och de 17 kommunerna som ingick i undersökningen det första året undersökningen genomfördes, dvs år 2006. </a:t>
            </a:r>
          </a:p>
          <a:p>
            <a:pPr lvl="0"/>
            <a:endParaRPr lang="sv-SE" sz="2000" dirty="0">
              <a:solidFill>
                <a:prstClr val="black"/>
              </a:solidFill>
            </a:endParaRPr>
          </a:p>
          <a:p>
            <a:pPr lvl="0"/>
            <a:r>
              <a:rPr lang="sv-SE" sz="2000" dirty="0">
                <a:solidFill>
                  <a:prstClr val="black"/>
                </a:solidFill>
              </a:rPr>
              <a:t>Mer än index 100 är således positivt och mindre än index 100 är negativt i förhållande till genomsnittet 2006. </a:t>
            </a:r>
          </a:p>
          <a:p>
            <a:pPr lvl="0"/>
            <a:endParaRPr lang="sv-SE" sz="2000" dirty="0">
              <a:solidFill>
                <a:prstClr val="black"/>
              </a:solidFill>
            </a:endParaRPr>
          </a:p>
          <a:p>
            <a:pPr lvl="0"/>
            <a:r>
              <a:rPr lang="sv-SE" sz="2000" dirty="0">
                <a:solidFill>
                  <a:prstClr val="black"/>
                </a:solidFill>
                <a:ea typeface="Calibri"/>
                <a:cs typeface="Times New Roman"/>
              </a:rPr>
              <a:t>Indexberäkningen är baserad på snittvärden för individer. Om individen väljer att inte besvara en enskild fråga finns inte den delfrågan med i individens snitt. Således är vet ej svar inte med i indexberäkningen. </a:t>
            </a:r>
          </a:p>
          <a:p>
            <a:pPr lvl="0"/>
            <a:endParaRPr lang="sv-SE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85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himmel, utomhus&#10;&#10;Automatiskt genererad beskrivning">
            <a:extLst>
              <a:ext uri="{FF2B5EF4-FFF2-40B4-BE49-F238E27FC236}">
                <a16:creationId xmlns:a16="http://schemas.microsoft.com/office/drawing/2014/main" id="{6B838EE1-52D6-4296-A00F-AF7AE0180C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7B1E2F-483F-487A-8F47-BF2F086302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5440" y="720000"/>
            <a:ext cx="4968552" cy="5083200"/>
          </a:xfrm>
        </p:spPr>
        <p:txBody>
          <a:bodyPr/>
          <a:lstStyle/>
          <a:p>
            <a:r>
              <a:rPr lang="sv-SE" dirty="0"/>
              <a:t>1	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62DE86B-A46D-4B8A-8986-910E3C94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980728"/>
            <a:ext cx="4344978" cy="714375"/>
          </a:xfrm>
        </p:spPr>
        <p:txBody>
          <a:bodyPr/>
          <a:lstStyle/>
          <a:p>
            <a:r>
              <a:rPr lang="sv-SE" dirty="0"/>
              <a:t>Högst index 2021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5071BA9-CD4C-4AD5-A93D-28CCA47109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B99FCB1B-2353-4A31-871A-4C410FE1D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6625"/>
              </p:ext>
            </p:extLst>
          </p:nvPr>
        </p:nvGraphicFramePr>
        <p:xfrm>
          <a:off x="1307467" y="1695103"/>
          <a:ext cx="4416987" cy="3633408"/>
        </p:xfrm>
        <a:graphic>
          <a:graphicData uri="http://schemas.openxmlformats.org/drawingml/2006/table">
            <a:tbl>
              <a:tblPr/>
              <a:tblGrid>
                <a:gridCol w="1472329">
                  <a:extLst>
                    <a:ext uri="{9D8B030D-6E8A-4147-A177-3AD203B41FA5}">
                      <a16:colId xmlns:a16="http://schemas.microsoft.com/office/drawing/2014/main" val="1053616437"/>
                    </a:ext>
                  </a:extLst>
                </a:gridCol>
                <a:gridCol w="1472329">
                  <a:extLst>
                    <a:ext uri="{9D8B030D-6E8A-4147-A177-3AD203B41FA5}">
                      <a16:colId xmlns:a16="http://schemas.microsoft.com/office/drawing/2014/main" val="4196445328"/>
                    </a:ext>
                  </a:extLst>
                </a:gridCol>
                <a:gridCol w="1472329">
                  <a:extLst>
                    <a:ext uri="{9D8B030D-6E8A-4147-A177-3AD203B41FA5}">
                      <a16:colId xmlns:a16="http://schemas.microsoft.com/office/drawing/2014/main" val="4197660042"/>
                    </a:ext>
                  </a:extLst>
                </a:gridCol>
              </a:tblGrid>
              <a:tr h="6055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Placering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038323"/>
                  </a:ext>
                </a:extLst>
              </a:tr>
              <a:tr h="6055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Mjölby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218673"/>
                  </a:ext>
                </a:extLst>
              </a:tr>
              <a:tr h="6055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Skara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984677"/>
                  </a:ext>
                </a:extLst>
              </a:tr>
              <a:tr h="6055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Trollhättan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176102"/>
                  </a:ext>
                </a:extLst>
              </a:tr>
              <a:tr h="6055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Värnamo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719828"/>
                  </a:ext>
                </a:extLst>
              </a:tr>
              <a:tr h="6055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Kalmar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64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55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512DB3DA-A609-40EC-8FB3-A977075F4B8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b="6152"/>
          <a:stretch>
            <a:fillRect/>
          </a:stretch>
        </p:blipFill>
        <p:spPr>
          <a:xfrm>
            <a:off x="11707" y="947"/>
            <a:ext cx="12192000" cy="68580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61A402C-8BEC-4270-B51C-72FD667F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1484784"/>
            <a:ext cx="7560000" cy="1800225"/>
          </a:xfrm>
        </p:spPr>
        <p:txBody>
          <a:bodyPr/>
          <a:lstStyle/>
          <a:p>
            <a:r>
              <a:rPr lang="sv-SE" sz="5400" dirty="0"/>
              <a:t>Resultatet</a:t>
            </a:r>
            <a:r>
              <a:rPr lang="sv-SE" dirty="0"/>
              <a:t> i Varberg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CA175B-E4EC-48E1-8193-5D173F153DF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16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CE0E28-C4BB-40E7-BB97-34CBCDE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47963"/>
            <a:ext cx="10077369" cy="1057036"/>
          </a:xfrm>
        </p:spPr>
        <p:txBody>
          <a:bodyPr/>
          <a:lstStyle/>
          <a:p>
            <a:pPr algn="ctr"/>
            <a:r>
              <a:rPr lang="sv-SE" dirty="0"/>
              <a:t>Index över tid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AB33C9-41AA-47A1-8077-37740942C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454107"/>
              </p:ext>
            </p:extLst>
          </p:nvPr>
        </p:nvGraphicFramePr>
        <p:xfrm>
          <a:off x="263352" y="1104999"/>
          <a:ext cx="11809312" cy="556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49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C036AD-68AD-4ACB-8A08-76DF68D2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15" y="188640"/>
            <a:ext cx="10077369" cy="1057036"/>
          </a:xfrm>
        </p:spPr>
        <p:txBody>
          <a:bodyPr/>
          <a:lstStyle/>
          <a:p>
            <a:pPr algn="ctr"/>
            <a:r>
              <a:rPr lang="sv-SE" dirty="0"/>
              <a:t>Index för mindre städer*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CB14A47-8CDD-4E08-8E35-29354610490A}"/>
              </a:ext>
            </a:extLst>
          </p:cNvPr>
          <p:cNvSpPr txBox="1"/>
          <p:nvPr/>
        </p:nvSpPr>
        <p:spPr>
          <a:xfrm>
            <a:off x="8040216" y="16288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*Enligt SKR:s kommungruppsindelning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93D4D90-2E3A-404D-B04C-9DD0E474D8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365785"/>
              </p:ext>
            </p:extLst>
          </p:nvPr>
        </p:nvGraphicFramePr>
        <p:xfrm>
          <a:off x="291421" y="1412776"/>
          <a:ext cx="117373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658440"/>
      </p:ext>
    </p:extLst>
  </p:cSld>
  <p:clrMapOvr>
    <a:masterClrMapping/>
  </p:clrMapOvr>
</p:sld>
</file>

<file path=ppt/theme/theme1.xml><?xml version="1.0" encoding="utf-8"?>
<a:theme xmlns:a="http://schemas.openxmlformats.org/drawingml/2006/main" name="Fastighetsägarna">
  <a:themeElements>
    <a:clrScheme name="Fastighetsägarna">
      <a:dk1>
        <a:srgbClr val="1A1918"/>
      </a:dk1>
      <a:lt1>
        <a:srgbClr val="FFFFFF"/>
      </a:lt1>
      <a:dk2>
        <a:srgbClr val="1A1918"/>
      </a:dk2>
      <a:lt2>
        <a:srgbClr val="9D9D9C"/>
      </a:lt2>
      <a:accent1>
        <a:srgbClr val="F1841D"/>
      </a:accent1>
      <a:accent2>
        <a:srgbClr val="8BCED3"/>
      </a:accent2>
      <a:accent3>
        <a:srgbClr val="00638E"/>
      </a:accent3>
      <a:accent4>
        <a:srgbClr val="6DA92F"/>
      </a:accent4>
      <a:accent5>
        <a:srgbClr val="841C56"/>
      </a:accent5>
      <a:accent6>
        <a:srgbClr val="FCD62B"/>
      </a:accent6>
      <a:hlink>
        <a:srgbClr val="00638E"/>
      </a:hlink>
      <a:folHlink>
        <a:srgbClr val="00638E"/>
      </a:folHlink>
    </a:clrScheme>
    <a:fontScheme name="Fastighetsägarna">
      <a:majorFont>
        <a:latin typeface="Apercu"/>
        <a:ea typeface=""/>
        <a:cs typeface=""/>
      </a:majorFont>
      <a:minorFont>
        <a:latin typeface="Aperc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stighetsägarna - 191216" id="{58CA5061-8C11-4358-9343-90DF9DFDDF37}" vid="{9AB49A9F-3288-4ACF-99D2-A138778FA8E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11909</TotalTime>
  <Words>503</Words>
  <Application>Microsoft Office PowerPoint</Application>
  <PresentationFormat>Bredbild</PresentationFormat>
  <Paragraphs>84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Calibri</vt:lpstr>
      <vt:lpstr>Courier New</vt:lpstr>
      <vt:lpstr>Arial</vt:lpstr>
      <vt:lpstr>Apercu Light</vt:lpstr>
      <vt:lpstr>Apercu</vt:lpstr>
      <vt:lpstr>Fastighetsägarna</vt:lpstr>
      <vt:lpstr>Fastighetsföretagarklimatet i Varberg    </vt:lpstr>
      <vt:lpstr>PowerPoint-presentation</vt:lpstr>
      <vt:lpstr>PowerPoint-presentation</vt:lpstr>
      <vt:lpstr>Om undersökningen</vt:lpstr>
      <vt:lpstr>Så beräknas index</vt:lpstr>
      <vt:lpstr>Högst index 2021</vt:lpstr>
      <vt:lpstr>Resultatet i Varberg</vt:lpstr>
      <vt:lpstr>Index över tid </vt:lpstr>
      <vt:lpstr>Index för mindre städer* </vt:lpstr>
      <vt:lpstr>Förutsättningar för lönsamhet</vt:lpstr>
      <vt:lpstr>Förutsättningar för lönsamhet i Varberg </vt:lpstr>
      <vt:lpstr>PowerPoint-presentation</vt:lpstr>
      <vt:lpstr>Service, handläggning och avgifter</vt:lpstr>
      <vt:lpstr>Service, handläggning och avgifter i Varberg</vt:lpstr>
      <vt:lpstr>Service, handläggning och avgifter över tid </vt:lpstr>
      <vt:lpstr>Samarbete med kommunen</vt:lpstr>
      <vt:lpstr>Samarbete med kommunen i Varberg</vt:lpstr>
      <vt:lpstr>Samarbete med kommunen över tid</vt:lpstr>
      <vt:lpstr>Förändringar sedan 2019 </vt:lpstr>
      <vt:lpstr>Skillnader mellan Varberg och samtliga kommuner </vt:lpstr>
      <vt:lpstr>Sammanfattning </vt:lpstr>
      <vt:lpstr>Kontakt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Brottslighet mot fastighetsbranschen  En enkätundersökning</dc:title>
  <dc:creator>David Björnberg</dc:creator>
  <cp:lastModifiedBy>Per Arbin</cp:lastModifiedBy>
  <cp:revision>268</cp:revision>
  <dcterms:created xsi:type="dcterms:W3CDTF">2020-09-23T09:10:12Z</dcterms:created>
  <dcterms:modified xsi:type="dcterms:W3CDTF">2021-05-31T07:16:13Z</dcterms:modified>
</cp:coreProperties>
</file>